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3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472" y="5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215900" y="812800"/>
            <a:ext cx="7126288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" alt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" alt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" alt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786CA4D6-70E8-424C-AAAC-2763FB0B6ADF}" type="slidenum">
              <a:rPr lang="" altLang="ru-RU"/>
              <a:pPr/>
              <a:t>‹#›</a:t>
            </a:fld>
            <a:endParaRPr lang="" altLang="ru-RU"/>
          </a:p>
        </p:txBody>
      </p:sp>
    </p:spTree>
    <p:extLst>
      <p:ext uri="{BB962C8B-B14F-4D97-AF65-F5344CB8AC3E}">
        <p14:creationId xmlns:p14="http://schemas.microsoft.com/office/powerpoint/2010/main" val="2399610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ipp.ua/molochni-sumishi/praktichnii-posibnik/slovnik-molochnogo-kharchuvannja/gos-galaktooligosakharidi/" TargetMode="External"/><Relationship Id="rId3" Type="http://schemas.openxmlformats.org/officeDocument/2006/relationships/hyperlink" Target="https://www.hipp.ua/molochni-sumishi/praktichnii-posibnik/slovnik-molochnogo-kharchuvannja/kishkova-flora-mikrobiota-kishechnika/" TargetMode="External"/><Relationship Id="rId7" Type="http://schemas.openxmlformats.org/officeDocument/2006/relationships/hyperlink" Target="https://www.hipp.ua/molochni-sumishi/praktichnii-posibnik/slovnik-molochnogo-kharchuvannja/laktoza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hipp.ua/molochni-sumishi/praktichnii-posibnik/slovnik-molochnogo-kharchuvannja/grudne-moloko/" TargetMode="External"/><Relationship Id="rId5" Type="http://schemas.openxmlformats.org/officeDocument/2006/relationships/hyperlink" Target="https://www.hipp.ua/molochni-sumishi/praktichnii-posibnik/slovnik-molochnogo-kharchuvannja/laktobakteriji/" TargetMode="External"/><Relationship Id="rId4" Type="http://schemas.openxmlformats.org/officeDocument/2006/relationships/hyperlink" Target="https://www.hipp.ua/molochni-sumishi/praktichnii-posibnik/slovnik-molochnogo-kharchuvannja/bifidobakteriji/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A098C2-4D42-4C00-9478-0C97A98D525A}" type="slidenum">
              <a:rPr lang="" altLang="ru-RU"/>
              <a:pPr/>
              <a:t>1</a:t>
            </a:fld>
            <a:endParaRPr lang="" altLang="ru-RU"/>
          </a:p>
        </p:txBody>
      </p:sp>
      <p:sp>
        <p:nvSpPr>
          <p:cNvPr id="36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altLang="ru-RU">
                <a:latin typeface="+mn-lt" charset="0"/>
                <a:ea typeface="+mn-ea" charset="0"/>
                <a:cs typeface="+mn-ea" charset="0"/>
              </a:rPr>
              <a:t>Рівень 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передчасних пологів у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 різних країнах світу коливається від </a:t>
            </a:r>
            <a:r>
              <a:rPr lang="uk-UA" altLang="ru-RU" b="1">
                <a:latin typeface="+mn-lt" charset="0"/>
                <a:ea typeface="+mn-ea" charset="0"/>
                <a:cs typeface="+mn-ea" charset="0"/>
              </a:rPr>
              <a:t>5 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% до </a:t>
            </a:r>
            <a:r>
              <a:rPr lang="uk-UA" altLang="ru-RU" b="1">
                <a:latin typeface="+mn-lt" charset="0"/>
                <a:ea typeface="+mn-ea" charset="0"/>
                <a:cs typeface="+mn-ea" charset="0"/>
              </a:rPr>
              <a:t>18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 %, а в Україні цей показник складає </a:t>
            </a:r>
            <a:r>
              <a:rPr lang="uk-UA" altLang="ru-RU" b="1">
                <a:latin typeface="+mn-lt" charset="0"/>
                <a:ea typeface="+mn-ea" charset="0"/>
                <a:cs typeface="+mn-ea" charset="0"/>
              </a:rPr>
              <a:t>до 5,</a:t>
            </a:r>
            <a:r>
              <a:rPr lang="ru-RU" altLang="ru-RU" b="1">
                <a:latin typeface="+mn-lt" charset="0"/>
                <a:ea typeface="+mn-ea" charset="0"/>
                <a:cs typeface="+mn-ea" charset="0"/>
              </a:rPr>
              <a:t>7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 %. 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Згідно з основними «Цілями сталого розвитку»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, визначеними Організацією Об’єднаних Націй та підтриманими в Україні, збереження здоров’я матерів і зменшення дитячої смертності включено 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до Плану заходів з реалізації Стратегії людського розвитку на 2021-2023 роки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. 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Упродовж останніх років в Україні збільшилось виживання немовлят, особливо серед дітей з масою тіла 500-999 г, досягаючи </a:t>
            </a:r>
            <a:r>
              <a:rPr lang="uk-UA" altLang="ru-RU" b="1" u="sng">
                <a:latin typeface="+mn-lt" charset="0"/>
                <a:ea typeface="+mn-ea" charset="0"/>
                <a:cs typeface="+mn-ea" charset="0"/>
              </a:rPr>
              <a:t>63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,03 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% виживання, серед дітей з масою тіла 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1000-1499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 г – до </a:t>
            </a:r>
            <a:r>
              <a:rPr lang="uk-UA" altLang="ru-RU" b="1">
                <a:latin typeface="+mn-lt" charset="0"/>
                <a:ea typeface="+mn-ea" charset="0"/>
                <a:cs typeface="+mn-ea" charset="0"/>
              </a:rPr>
              <a:t>91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,27 %, з масою тіла 1500-1999 г – до 97,29 %, з масою тіла </a:t>
            </a:r>
            <a:r>
              <a:rPr lang="uk-UA" altLang="ru-RU" u="sng">
                <a:latin typeface="+mn-lt" charset="0"/>
                <a:ea typeface="+mn-ea" charset="0"/>
                <a:cs typeface="+mn-ea" charset="0"/>
              </a:rPr>
              <a:t>2000-2499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 г – до </a:t>
            </a:r>
            <a:r>
              <a:rPr lang="uk-UA" altLang="ru-RU" b="1">
                <a:latin typeface="+mn-lt" charset="0"/>
                <a:ea typeface="+mn-ea" charset="0"/>
                <a:cs typeface="+mn-ea" charset="0"/>
              </a:rPr>
              <a:t>99,31</a:t>
            </a:r>
            <a:r>
              <a:rPr lang="uk-UA" altLang="ru-RU">
                <a:latin typeface="+mn-lt" charset="0"/>
                <a:ea typeface="+mn-ea" charset="0"/>
                <a:cs typeface="+mn-ea" charset="0"/>
              </a:rPr>
              <a:t> %. 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7317CF03-D057-4088-BF21-36D7DEA4D169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1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853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5E84B0-6974-451F-A486-6CD8FB9D79F6}" type="slidenum">
              <a:rPr lang="" altLang="ru-RU"/>
              <a:pPr/>
              <a:t>2</a:t>
            </a:fld>
            <a:endParaRPr lang="" altLang="ru-RU"/>
          </a:p>
        </p:txBody>
      </p:sp>
      <p:sp>
        <p:nvSpPr>
          <p:cNvPr id="37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6088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D8010ED-1E66-463A-BB4C-16CF4EDD8DD6}" type="slidenum">
              <a:rPr lang="" altLang="ru-RU"/>
              <a:pPr/>
              <a:t>3</a:t>
            </a:fld>
            <a:endParaRPr lang="" altLang="ru-RU"/>
          </a:p>
        </p:txBody>
      </p:sp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3233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565FD-8688-468D-9588-09434D343112}" type="slidenum">
              <a:rPr lang="" altLang="ru-RU"/>
              <a:pPr/>
              <a:t>4</a:t>
            </a:fld>
            <a:endParaRPr lang="" altLang="ru-RU"/>
          </a:p>
        </p:txBody>
      </p:sp>
      <p:sp>
        <p:nvSpPr>
          <p:cNvPr id="39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Управління продовольства і медикаментів, УПМ — (англ.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Food and Drug Administration, FDA) —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Управління з санітарного нагляду за якістю харчових продуктів та медикаментів (США). Воно відповідає за регуляцію та нагляд над безпечністю харчових продуктів, біологічно активних добавок, ліків, вакцин, медичних приладів, ветеринарної продукції та косметики.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" altLang="ru-RU">
                <a:latin typeface="+mn-lt" charset="0"/>
                <a:ea typeface="+mn-ea" charset="0"/>
                <a:cs typeface="+mn-ea" charset="0"/>
              </a:rPr>
              <a:t>FDA –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це стандарт, метою якого, в першу чергу, є підвищення якості та безпеки для здоров’я харчових продуктів, добавок, косметичних і лікарських засобів, вакцин, ветеринарних препаратів, медичних пристроїв і тютюнових виробів, вироблених як на території США, так і в усьому світі.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Згідно з правилами, дана продукція може бути дозволена до продажу на ринку після того, як пройде випробування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FDA,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щоб довести свою безпеку. Департамент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FDA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не просто видає сертифікати. Він постійно проводить клінічні дослідження і контролює якість результатів. Департамент має право відкликати свої сертифікати, якщо якість результатів не буде відповідати високим вимогам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FDA.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У США саме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FDA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контролює більшість продовольчих товарів. Після того як матеріали, що контактують з їжею, проходять випробування, підвищується їх конкурентоспроможність і можливість того, що постійні покупці принесуть великий прибуток.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ru-RU" altLang="ru-RU">
              <a:latin typeface="+mn-lt" charset="0"/>
              <a:ea typeface="+mn-ea" charset="0"/>
              <a:cs typeface="+mn-ea" charset="0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A927F490-8326-415F-89B8-332F336626C3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4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57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33B588B-BEE5-4160-95DF-96EB032D8BD5}" type="slidenum">
              <a:rPr lang="" altLang="ru-RU"/>
              <a:pPr/>
              <a:t>5</a:t>
            </a:fld>
            <a:endParaRPr lang="" altLang="ru-RU"/>
          </a:p>
        </p:txBody>
      </p:sp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65478A90-E400-4FBD-BF97-5284D1483039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5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65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C30F14-9F79-4904-9450-066F6FF71ECE}" type="slidenum">
              <a:rPr lang="" altLang="ru-RU"/>
              <a:pPr/>
              <a:t>6</a:t>
            </a:fld>
            <a:endParaRPr lang="" altLang="ru-RU"/>
          </a:p>
        </p:txBody>
      </p:sp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2650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0B93B9-A295-4033-BF97-1B39EC9B0B47}" type="slidenum">
              <a:rPr lang="" altLang="ru-RU"/>
              <a:pPr/>
              <a:t>7</a:t>
            </a:fld>
            <a:endParaRPr lang="" altLang="ru-RU"/>
          </a:p>
        </p:txBody>
      </p:sp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199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714E77-219E-4086-8841-3B5837A3205B}" type="slidenum">
              <a:rPr lang="" altLang="ru-RU"/>
              <a:pPr/>
              <a:t>8</a:t>
            </a:fld>
            <a:endParaRPr lang="" altLang="ru-RU"/>
          </a:p>
        </p:txBody>
      </p:sp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7928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C1064B-3580-41F7-B6A3-395EFA74639F}" type="slidenum">
              <a:rPr lang="" altLang="ru-RU"/>
              <a:pPr/>
              <a:t>9</a:t>
            </a:fld>
            <a:endParaRPr lang="" altLang="ru-RU"/>
          </a:p>
        </p:txBody>
      </p:sp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6673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731D44-01D7-4624-B28B-33872438BB41}" type="slidenum">
              <a:rPr lang="" altLang="ru-RU"/>
              <a:pPr/>
              <a:t>10</a:t>
            </a:fld>
            <a:endParaRPr lang="" altLang="ru-RU"/>
          </a:p>
        </p:txBody>
      </p:sp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79473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DD136B-F7A8-4870-A70E-658237192296}" type="slidenum">
              <a:rPr lang="" altLang="ru-RU"/>
              <a:pPr/>
              <a:t>11</a:t>
            </a:fld>
            <a:endParaRPr lang="" altLang="ru-RU"/>
          </a:p>
        </p:txBody>
      </p:sp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Абревіатура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GOS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означає галакто-олігосахариди. Це харчові волокна, які позитивно впливають на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3"/>
              </a:rPr>
              <a:t>кишкову флору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.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GOS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потрапляють в товстий кишечник неперетравленими і є їжею для корисних бактерій, таких як природні молочнокислі культури. Вони таким чином сприяють їх зростанню. Наукові дослідження показали, що в немовлят, які не на грудному вигодовуванні, також формується здорова флора кишечника (переважно з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4"/>
              </a:rPr>
              <a:t>біфідо-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 та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5"/>
              </a:rPr>
              <a:t>лактобактерій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) коли їх годують дитячою сумішшю, що містить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GOS.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" altLang="ru-RU">
                <a:latin typeface="+mn-lt" charset="0"/>
                <a:ea typeface="+mn-ea" charset="0"/>
                <a:cs typeface="+mn-ea" charset="0"/>
              </a:rPr>
              <a:t>GOS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отримують з лактози. Оскільки лактоза є основним вуглеводом у грудному молоці, компоненти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GOS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природним чином присутні у грудному молоці.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фруктоолігосахаридів (</a:t>
            </a:r>
            <a:r>
              <a:rPr lang="" altLang="ru-RU" b="1">
                <a:latin typeface="+mn-lt" charset="0"/>
                <a:ea typeface="+mn-ea" charset="0"/>
                <a:cs typeface="+mn-ea" charset="0"/>
              </a:rPr>
              <a:t>FOS</a:t>
            </a:r>
            <a:r>
              <a:rPr lang="ru-RU" altLang="ru-RU" b="1">
                <a:latin typeface="+mn-lt" charset="0"/>
                <a:ea typeface="+mn-ea" charset="0"/>
                <a:cs typeface="+mn-ea" charset="0"/>
              </a:rPr>
              <a:t>)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Абревіатура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FOS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означає фрукто-олігосахариди. Це харчові волокна, які складаються з полісахаридів і мають позитивний вплив на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3"/>
              </a:rPr>
              <a:t>кишкову флору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.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FOS –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це рослинні олігосахариди, отримані в основному з цибулинних рослин, таких як цикорій, цибуля-порей і цибуля. 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FOS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надходять неперетравлені в товсту кишку і живлять там кишкові бактерії. Оскільки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6"/>
              </a:rPr>
              <a:t>грудне молоко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 містить тільки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7"/>
              </a:rPr>
              <a:t>лактозу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, а не фруктозу, </a:t>
            </a:r>
            <a:r>
              <a:rPr lang="ru-RU" altLang="ru-RU">
                <a:latin typeface="+mn-lt" charset="0"/>
                <a:ea typeface="+mn-ea" charset="0"/>
                <a:cs typeface="+mn-ea" charset="0"/>
                <a:hlinkClick r:id="rId8"/>
              </a:rPr>
              <a:t>галакто-олігосахариді (</a:t>
            </a:r>
            <a:r>
              <a:rPr lang="" altLang="ru-RU">
                <a:latin typeface="+mn-lt" charset="0"/>
                <a:ea typeface="+mn-ea" charset="0"/>
                <a:cs typeface="+mn-ea" charset="0"/>
                <a:hlinkClick r:id="rId8"/>
              </a:rPr>
              <a:t>GOS)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 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з лактози -набагато ближчі за складом до пребіотиків грудного молока, ніж фрукто-олігосахариди (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FOS).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ru-RU" altLang="ru-RU">
              <a:latin typeface="+mn-lt" charset="0"/>
              <a:ea typeface="+mn-ea" charset="0"/>
              <a:cs typeface="+mn-ea" charset="0"/>
            </a:endParaRP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2E8F4F34-2BBF-4D6F-8760-D11A1DEE95F1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11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36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B15911-DF69-4801-A2AF-0726554215D9}" type="slidenum">
              <a:rPr lang="" altLang="ru-RU"/>
              <a:pPr/>
              <a:t>12</a:t>
            </a:fld>
            <a:endParaRPr lang="" altLang="ru-RU"/>
          </a:p>
        </p:txBody>
      </p:sp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0566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BC424-60BA-490C-8D85-4D4D3D66ECEC}" type="slidenum">
              <a:rPr lang="" altLang="ru-RU"/>
              <a:pPr/>
              <a:t>13</a:t>
            </a:fld>
            <a:endParaRPr lang="" altLang="ru-RU"/>
          </a:p>
        </p:txBody>
      </p:sp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47501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C8F85C-EF22-416B-AC88-173CBE12AB4F}" type="slidenum">
              <a:rPr lang="" altLang="ru-RU"/>
              <a:pPr/>
              <a:t>14</a:t>
            </a:fld>
            <a:endParaRPr lang="" altLang="ru-RU"/>
          </a:p>
        </p:txBody>
      </p:sp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4079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828FA0-B11D-4D41-AC18-144E975BD506}" type="slidenum">
              <a:rPr lang="" altLang="ru-RU"/>
              <a:pPr/>
              <a:t>15</a:t>
            </a:fld>
            <a:endParaRPr lang="" altLang="ru-RU"/>
          </a:p>
        </p:txBody>
      </p:sp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4066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83422C5-C02F-40BC-8F78-5670AC74F1FB}" type="slidenum">
              <a:rPr lang="" altLang="ru-RU"/>
              <a:pPr/>
              <a:t>16</a:t>
            </a:fld>
            <a:endParaRPr lang="" altLang="ru-RU"/>
          </a:p>
        </p:txBody>
      </p:sp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altLang="ru-RU" sz="2000">
                <a:latin typeface="Arial" panose="020B0604020202020204" pitchFamily="34" charset="0"/>
                <a:ea typeface="Microsoft YaHei" panose="020B0503020204020204" pitchFamily="34" charset="-122"/>
              </a:rPr>
              <a:t>Білок 2,0 перехідка</a:t>
            </a:r>
          </a:p>
          <a:p>
            <a:pPr eaLnBrk="1" hangingPunct="1">
              <a:spcBef>
                <a:spcPct val="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ru-RU" altLang="ru-RU" sz="200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1E0AC124-EDE0-48CB-B328-AB6894BE70A6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16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151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AC563F-3E74-41A7-B8CC-1538EE7C7ACA}" type="slidenum">
              <a:rPr lang="" altLang="ru-RU"/>
              <a:pPr/>
              <a:t>17</a:t>
            </a:fld>
            <a:endParaRPr lang="" altLang="ru-RU"/>
          </a:p>
        </p:txBody>
      </p:sp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8381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37D1D01-03D0-4C34-9ACA-F03F7328C259}" type="slidenum">
              <a:rPr lang="" altLang="ru-RU"/>
              <a:pPr/>
              <a:t>18</a:t>
            </a:fld>
            <a:endParaRPr lang="" altLang="ru-RU"/>
          </a:p>
        </p:txBody>
      </p:sp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altLang="ru-RU" sz="2000">
                <a:latin typeface="Arial" panose="020B0604020202020204" pitchFamily="34" charset="0"/>
                <a:ea typeface="Microsoft YaHei" panose="020B0503020204020204" pitchFamily="34" charset="-122"/>
              </a:rPr>
              <a:t>профю</a:t>
            </a:r>
            <a:r>
              <a:rPr lang="" altLang="ru-RU" sz="2000">
                <a:latin typeface="Arial" panose="020B0604020202020204" pitchFamily="34" charset="0"/>
                <a:ea typeface="Microsoft YaHei" panose="020B0503020204020204" pitchFamily="34" charset="-122"/>
              </a:rPr>
              <a:t>J</a:t>
            </a:r>
            <a:r>
              <a:rPr lang="uk-UA" altLang="ru-RU" sz="2000">
                <a:latin typeface="Arial" panose="020B0604020202020204" pitchFamily="34" charset="0"/>
                <a:ea typeface="Microsoft YaHei" panose="020B0503020204020204" pitchFamily="34" charset="-122"/>
              </a:rPr>
              <a:t>а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C0C27102-2A29-45D6-8233-FB3B4E0D3506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18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507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735F0C-6E6E-4475-A810-25778441F399}" type="slidenum">
              <a:rPr lang="" altLang="ru-RU"/>
              <a:pPr/>
              <a:t>19</a:t>
            </a:fld>
            <a:endParaRPr lang="" altLang="ru-RU"/>
          </a:p>
        </p:txBody>
      </p:sp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Text Box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uk-UA" altLang="ru-RU" sz="2000" b="1">
                <a:latin typeface="Arial" panose="020B0604020202020204" pitchFamily="34" charset="0"/>
                <a:ea typeface="Microsoft YaHei" panose="020B0503020204020204" pitchFamily="34" charset="-122"/>
              </a:rPr>
              <a:t>Олісахарид 2</a:t>
            </a:r>
            <a:r>
              <a:rPr lang="" altLang="ru-RU" sz="2000" b="1">
                <a:latin typeface="Arial" panose="020B0604020202020204" pitchFamily="34" charset="0"/>
                <a:ea typeface="Microsoft YaHei" panose="020B0503020204020204" pitchFamily="34" charset="-122"/>
              </a:rPr>
              <a:t>FL</a:t>
            </a:r>
            <a:r>
              <a:rPr lang="" altLang="ru-RU" sz="2000"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uk-UA" altLang="ru-RU" sz="2000">
                <a:latin typeface="Arial" panose="020B0604020202020204" pitchFamily="34" charset="0"/>
                <a:ea typeface="Microsoft YaHei" panose="020B0503020204020204" pitchFamily="34" charset="-122"/>
              </a:rPr>
              <a:t>модулює кишковий мікробіом та підтримує імунітет.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Первим олигосахаридом, який вдалось  створити це 2’FL </a:t>
            </a:r>
            <a:r>
              <a:rPr lang="ru-RU" altLang="ru-RU" b="1">
                <a:latin typeface="+mn-lt" charset="0"/>
                <a:ea typeface="+mn-ea" charset="0"/>
                <a:cs typeface="+mn-ea" charset="0"/>
              </a:rPr>
              <a:t>фукозіллактоза 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 — самий поширений олигосахарид грудного молока. На нього приходится більше 30 % загального вмісту  олігосахаридів</a:t>
            </a: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endParaRPr lang="uk-UA" altLang="ru-RU">
              <a:latin typeface="+mn-lt" charset="0"/>
              <a:ea typeface="+mn-ea" charset="0"/>
              <a:cs typeface="+mn-ea" charset="0"/>
            </a:endParaRPr>
          </a:p>
          <a:p>
            <a:pPr marL="215900" indent="-214313" eaLnBrk="1">
              <a:spcBef>
                <a:spcPct val="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ru-RU" altLang="ru-RU" b="1">
                <a:latin typeface="+mn-lt" charset="0"/>
                <a:ea typeface="+mn-ea" charset="0"/>
                <a:cs typeface="+mn-ea" charset="0"/>
              </a:rPr>
              <a:t>Постбіотік 3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'</a:t>
            </a:r>
            <a:r>
              <a:rPr lang="" altLang="ru-RU" b="1">
                <a:latin typeface="+mn-lt" charset="0"/>
                <a:ea typeface="+mn-ea" charset="0"/>
                <a:cs typeface="+mn-ea" charset="0"/>
              </a:rPr>
              <a:t>GL</a:t>
            </a:r>
            <a:r>
              <a:rPr lang="" altLang="ru-RU">
                <a:latin typeface="+mn-lt" charset="0"/>
                <a:ea typeface="+mn-ea" charset="0"/>
                <a:cs typeface="+mn-ea" charset="0"/>
              </a:rPr>
              <a:t> </a:t>
            </a:r>
            <a:r>
              <a:rPr lang="ru-RU" altLang="ru-RU">
                <a:latin typeface="+mn-lt" charset="0"/>
                <a:ea typeface="+mn-ea" charset="0"/>
                <a:cs typeface="+mn-ea" charset="0"/>
              </a:rPr>
              <a:t>в поєднанні з пребіотиками сприяє формуванню сприятливої мікрофлори кишечника і профілактики гострих діарей.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</a:pPr>
            <a:fld id="{B8482A14-8C31-4403-952B-91BA4FC16594}" type="slidenum">
              <a:rPr lang="ru-RU" altLang="ru-RU" sz="1200">
                <a:latin typeface="+mn-lt" charset="0"/>
              </a:rPr>
              <a:pPr algn="r" hangingPunct="1">
                <a:lnSpc>
                  <a:spcPct val="100000"/>
                </a:lnSpc>
              </a:pPr>
              <a:t>19</a:t>
            </a:fld>
            <a:endParaRPr lang="ru-RU" altLang="ru-RU" sz="1200">
              <a:latin typeface="+mn-l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708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F11D92-7DED-41DC-BC22-B48D2F28A23B}" type="slidenum">
              <a:rPr lang="" altLang="ru-RU"/>
              <a:pPr/>
              <a:t>20</a:t>
            </a:fld>
            <a:endParaRPr lang="" altLang="ru-RU"/>
          </a:p>
        </p:txBody>
      </p:sp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5902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8D0C9B-C0AA-42C4-85D6-83D321FF4E4C}" type="slidenum">
              <a:rPr lang="" altLang="ru-RU"/>
              <a:pPr/>
              <a:t>21</a:t>
            </a:fld>
            <a:endParaRPr lang="" altLang="ru-RU"/>
          </a:p>
        </p:txBody>
      </p:sp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0258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A49655-8230-45DD-8A68-055DD200416D}" type="slidenum">
              <a:rPr lang="" altLang="ru-RU"/>
              <a:pPr/>
              <a:t>22</a:t>
            </a:fld>
            <a:endParaRPr lang="" altLang="ru-RU"/>
          </a:p>
        </p:txBody>
      </p:sp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2951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6EDCAC-4D63-4E90-A3B3-A420E16EA62A}" type="slidenum">
              <a:rPr lang="" altLang="ru-RU"/>
              <a:pPr/>
              <a:t>23</a:t>
            </a:fld>
            <a:endParaRPr lang="" altLang="ru-RU"/>
          </a:p>
        </p:txBody>
      </p:sp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1366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9D2D2B-E9BC-4A4D-A8EE-E650F1126545}" type="slidenum">
              <a:rPr lang="" altLang="ru-RU"/>
              <a:pPr/>
              <a:t>24</a:t>
            </a:fld>
            <a:endParaRPr lang="" altLang="ru-RU"/>
          </a:p>
        </p:txBody>
      </p:sp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13572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3DDA017-1693-41E3-8614-B9F6E9284BEE}" type="slidenum">
              <a:rPr lang="" altLang="ru-RU"/>
              <a:pPr/>
              <a:t>25</a:t>
            </a:fld>
            <a:endParaRPr lang="" altLang="ru-RU"/>
          </a:p>
        </p:txBody>
      </p:sp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38607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403ED8-6873-47E1-B11B-17E4CDE07F5E}" type="slidenum">
              <a:rPr lang="" altLang="ru-RU"/>
              <a:pPr/>
              <a:t>26</a:t>
            </a:fld>
            <a:endParaRPr lang="" altLang="ru-RU"/>
          </a:p>
        </p:txBody>
      </p:sp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1702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9F4AAE1-48F4-4266-9046-D2D4C7B346D8}" type="slidenum">
              <a:rPr lang="" altLang="ru-RU"/>
              <a:pPr/>
              <a:t>27</a:t>
            </a:fld>
            <a:endParaRPr lang="" altLang="ru-RU"/>
          </a:p>
        </p:txBody>
      </p:sp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5572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CF3ED8-4C53-405F-AE0B-97E68C8EF5E9}" type="slidenum">
              <a:rPr lang="" altLang="ru-RU"/>
              <a:pPr/>
              <a:t>28</a:t>
            </a:fld>
            <a:endParaRPr lang="" altLang="ru-RU"/>
          </a:p>
        </p:txBody>
      </p:sp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86954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59E4C3-0B05-4A69-BC63-4AD983910D23}" type="slidenum">
              <a:rPr lang="" altLang="ru-RU"/>
              <a:pPr/>
              <a:t>29</a:t>
            </a:fld>
            <a:endParaRPr lang="" altLang="ru-RU"/>
          </a:p>
        </p:txBody>
      </p:sp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9498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7D701F3-DD10-4A1E-8105-0F733FC9AA13}" type="slidenum">
              <a:rPr lang="" altLang="ru-RU"/>
              <a:pPr/>
              <a:t>30</a:t>
            </a:fld>
            <a:endParaRPr lang="" altLang="ru-RU"/>
          </a:p>
        </p:txBody>
      </p:sp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35611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741F30-C052-4BD2-B68D-AA3C65549C14}" type="slidenum">
              <a:rPr lang="" altLang="ru-RU"/>
              <a:pPr/>
              <a:t>31</a:t>
            </a:fld>
            <a:endParaRPr lang="" altLang="ru-RU"/>
          </a:p>
        </p:txBody>
      </p:sp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355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EA9494E-061A-4172-83AC-40F4F0AB6C4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867448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087677A-073B-4D05-B540-26D6BDD0749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83944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258F9C0-77C7-4C49-B027-80D96CB693D5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15090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5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3975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4E20B64-5836-4C3C-AD96-D5B826C231B6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4855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DC398CA-A619-43A0-BEBB-F1839FECFA95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45781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B9BC408-2782-4AE7-A00E-B685FA72EF5D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933345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D0022FA-8A18-4E7B-9634-D92C58902D5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18436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FA032D4-89FB-4E9E-A65B-E086BD166E0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573591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AFF655F-8A86-4CB4-AADA-2D2DB711D03E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3222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1F8EF67-6CEA-4622-9876-79526FB76229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9519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1122363"/>
            <a:ext cx="2741613" cy="445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22363"/>
            <a:ext cx="8077200" cy="445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AD7ED3B-9EC0-4580-A29E-275032DB7D3E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959323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2413" cy="23860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1613" cy="363538"/>
          </a:xfrm>
        </p:spPr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>
          <a:xfrm>
            <a:off x="8610600" y="6356350"/>
            <a:ext cx="2741613" cy="363538"/>
          </a:xfrm>
        </p:spPr>
        <p:txBody>
          <a:bodyPr/>
          <a:lstStyle>
            <a:lvl1pPr>
              <a:defRPr/>
            </a:lvl1pPr>
          </a:lstStyle>
          <a:p>
            <a:fld id="{A24FE57E-23F3-4218-BB09-3F733968484F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290676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35D3D31-C14D-4C06-9E6A-5FAEAE8C8BDA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95614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9462EAD-EBAD-4202-80E5-9962560EC151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796024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D7D71ED-1AE8-4093-8FD9-1E410A354EFD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3179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5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3975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4F1FC71-A125-4DC8-87D8-E687DC6FEB8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23527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EA7F1A1-BD99-4038-ACDC-1D9EDEFDB1F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158379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E9F8B8F-7C5E-444F-BFBB-F1279FD6731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694681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C9F9E14-39E2-4B12-9726-9BDEEE270135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601454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6080AF1-F3BA-4016-9730-F28438E1746C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980581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FDB7F82-B6D7-4A1A-BA8A-1764B2755CFC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50504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B886E82-56ED-4981-BE98-58A65F6ED8C8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74846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1613" cy="5307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7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EC02933-55D4-4312-B8EF-4F7C8580B9D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664318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990A2C2-E778-4DB1-A2DD-B31BB6B78E24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9195151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66B9B3F-BA16-43FA-90A4-1231630BB923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743333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F06E97C-2312-4714-8944-985534A94DD7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94100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0013" cy="4349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0613" y="1825625"/>
            <a:ext cx="5181600" cy="43497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F49E2A6-08C5-4E41-BF98-17173B421912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506438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24CFD79-2587-46C4-9F59-19ED088C8F8C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014021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B11BD6F-E143-4450-AE29-221A66E520D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9436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AC97C40-C6EC-4215-856A-950FCFD9C34D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69416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AB010D1-CA01-4DEB-BA7B-30BA27BA2B4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2450470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F639C0D-5A8A-41AD-AC55-295103768B8D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5004717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45689B3-E0BD-4E6B-8EFC-CD14E816389B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860203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7313" cy="5810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0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46B31B2-A66B-446E-BF19-34F73826BF60}" type="slidenum">
              <a:rPr lang="uk-UA" altLang="ru-RU"/>
              <a:pPr/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51738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EDF8FE"/>
              </a:gs>
              <a:gs pos="100000">
                <a:srgbClr val="C7E7F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122363"/>
            <a:ext cx="9142413" cy="238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8382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6106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fld id="{1611002F-358D-4816-84DB-46E2479A2E47}" type="slidenum">
              <a:rPr lang="uk-UA" altLang="ru-RU"/>
              <a:pPr/>
              <a:t>‹#›</a:t>
            </a:fld>
            <a:endParaRPr lang="uk-UA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89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щёлкните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84" r:id="rId12"/>
  </p:sldLayoutIdLst>
  <p:hf sldNum="0" hdr="0" ftr="0"/>
  <p:txStyles>
    <p:titleStyle>
      <a:lvl1pPr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>
        <a:lnSpc>
          <a:spcPct val="75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75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lnSpc>
          <a:spcPct val="75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lnSpc>
          <a:spcPct val="75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lnSpc>
          <a:spcPct val="75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EDF8FE"/>
              </a:gs>
              <a:gs pos="100000">
                <a:srgbClr val="C7E7F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8382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6106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fld id="{CDEA4863-445F-4920-A607-ED9684B37559}" type="slidenum">
              <a:rPr lang="uk-UA" altLang="ru-RU"/>
              <a:pPr/>
              <a:t>‹#›</a:t>
            </a:fld>
            <a:endParaRPr lang="uk-UA" alt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7121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заглавия щёлкните мышью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890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щёлкните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>
        <a:lnSpc>
          <a:spcPct val="75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75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lnSpc>
          <a:spcPct val="75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lnSpc>
          <a:spcPct val="75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lnSpc>
          <a:spcPct val="75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EDF8FE"/>
              </a:gs>
              <a:gs pos="100000">
                <a:srgbClr val="C7E7F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401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4013" cy="434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Click to edit Master text styles</a:t>
            </a:r>
          </a:p>
          <a:p>
            <a:pPr lvl="1"/>
            <a:r>
              <a:rPr lang="en-GB" altLang="ru-RU" smtClean="0"/>
              <a:t>Second level</a:t>
            </a:r>
          </a:p>
          <a:p>
            <a:pPr lvl="2"/>
            <a:r>
              <a:rPr lang="en-GB" altLang="ru-RU" smtClean="0"/>
              <a:t>Third level</a:t>
            </a:r>
          </a:p>
          <a:p>
            <a:pPr lvl="3"/>
            <a:r>
              <a:rPr lang="en-GB" altLang="ru-RU" smtClean="0"/>
              <a:t>Fourth level</a:t>
            </a:r>
          </a:p>
          <a:p>
            <a:pPr lvl="4"/>
            <a:r>
              <a:rPr lang="en-GB" altLang="ru-RU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8382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uk-UA" altLang="ru-RU"/>
              <a:t>26.2.24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6106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fld id="{7EF0A92E-761E-459B-A9EE-9853C881155B}" type="slidenum">
              <a:rPr lang="uk-UA" altLang="ru-RU"/>
              <a:pPr/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>
        <a:lnSpc>
          <a:spcPct val="75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75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lnSpc>
          <a:spcPct val="75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lnSpc>
          <a:spcPct val="75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lnSpc>
          <a:spcPct val="75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0" b="8215"/>
          <a:stretch>
            <a:fillRect/>
          </a:stretch>
        </p:blipFill>
        <p:spPr bwMode="auto">
          <a:xfrm>
            <a:off x="0" y="1016000"/>
            <a:ext cx="4733925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5900" b="821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400425" y="1954213"/>
            <a:ext cx="8472488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spcAft>
                <a:spcPts val="1200"/>
              </a:spcAft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Особливості вигодовування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передчасно народжених дітей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у стаціонарі та вдома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63850" y="4418013"/>
            <a:ext cx="90090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spcAft>
                <a:spcPts val="1200"/>
              </a:spcAft>
            </a:pPr>
            <a:r>
              <a:rPr lang="uk-UA" altLang="ru-RU" sz="2800" b="1" i="1">
                <a:solidFill>
                  <a:srgbClr val="203864"/>
                </a:solidFill>
                <a:latin typeface="Calibri" panose="020F0502020204030204" pitchFamily="34" charset="0"/>
              </a:rPr>
              <a:t>Похилько Валерій Іванович </a:t>
            </a:r>
          </a:p>
          <a:p>
            <a:pPr algn="r" hangingPunct="1">
              <a:lnSpc>
                <a:spcPct val="100000"/>
              </a:lnSpc>
              <a:spcAft>
                <a:spcPts val="600"/>
              </a:spcAft>
            </a:pPr>
            <a:r>
              <a:rPr lang="uk-UA" altLang="ru-RU" sz="2000" i="1">
                <a:solidFill>
                  <a:srgbClr val="203864"/>
                </a:solidFill>
                <a:latin typeface="Calibri" panose="020F0502020204030204" pitchFamily="34" charset="0"/>
              </a:rPr>
              <a:t>д.мед.н., професор кафедри педіатрії №1 із неонатологією Полтавського державного медичного університету, </a:t>
            </a:r>
            <a:br>
              <a:rPr lang="uk-UA" altLang="ru-RU" sz="2000" i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 i="1">
                <a:solidFill>
                  <a:srgbClr val="203864"/>
                </a:solidFill>
                <a:latin typeface="Calibri" panose="020F0502020204030204" pitchFamily="34" charset="0"/>
              </a:rPr>
              <a:t>експерт Міністерства охорони здоров’я України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863850" y="6138863"/>
            <a:ext cx="9009063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spcAft>
                <a:spcPts val="1200"/>
              </a:spcAft>
            </a:pPr>
            <a:r>
              <a:rPr lang="uk-UA" altLang="ru-RU" sz="2000" b="1" i="1">
                <a:solidFill>
                  <a:srgbClr val="203864"/>
                </a:solidFill>
                <a:latin typeface="Calibri" panose="020F0502020204030204" pitchFamily="34" charset="0"/>
              </a:rPr>
              <a:t>Конфлікт інтересів: </a:t>
            </a:r>
            <a:r>
              <a:rPr lang="" altLang="ru-RU" sz="2000" b="1" i="1">
                <a:solidFill>
                  <a:srgbClr val="203864"/>
                </a:solidFill>
                <a:latin typeface="Calibri" panose="020F0502020204030204" pitchFamily="34" charset="0"/>
              </a:rPr>
              <a:t>Nutricia </a:t>
            </a:r>
            <a:r>
              <a:rPr lang="uk-UA" altLang="ru-RU" sz="2000" b="1" i="1">
                <a:solidFill>
                  <a:srgbClr val="203864"/>
                </a:solidFill>
                <a:latin typeface="Calibri" panose="020F0502020204030204" pitchFamily="34" charset="0"/>
              </a:rPr>
              <a:t>Україна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1541463" cy="1239838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2751138"/>
            <a:ext cx="12192000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spcAft>
                <a:spcPts val="1200"/>
              </a:spcAft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НОВИНИ ЩОДО ВИКОРИСТАННЯ ПРОБІОТИКІВ</a:t>
            </a:r>
          </a:p>
          <a:p>
            <a:pPr algn="ctr"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ДЛЯ передчасно народжених дітей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805363" y="1874838"/>
            <a:ext cx="7024687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457200" indent="-4556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Американська академія педіатрії (2021) </a:t>
            </a:r>
            <a:b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рекомендує </a:t>
            </a: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рутинне використання пробіотиків, у т.ч. для профілактики НЕК</a:t>
            </a:r>
          </a:p>
          <a:p>
            <a:pPr hangingPunct="1">
              <a:lnSpc>
                <a:spcPct val="100000"/>
              </a:lnSpc>
              <a:buClrTx/>
              <a:buSzTx/>
              <a:buFontTx/>
              <a:buNone/>
            </a:pPr>
            <a:endParaRPr lang="uk-UA" altLang="ru-RU" sz="2800">
              <a:solidFill>
                <a:srgbClr val="2038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hangingPunct="1">
              <a:lnSpc>
                <a:spcPct val="100000"/>
              </a:lnSpc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результатами останніх досліджень, ризики, пов’язані з використанням пробіотиків, вищі за можливу користь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731838"/>
            <a:ext cx="4029075" cy="5392737"/>
          </a:xfrm>
          <a:prstGeom prst="rect">
            <a:avLst/>
          </a:prstGeom>
          <a:noFill/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1"/>
          <p:cNvGrpSpPr>
            <a:grpSpLocks/>
          </p:cNvGrpSpPr>
          <p:nvPr/>
        </p:nvGrpSpPr>
        <p:grpSpPr bwMode="auto">
          <a:xfrm>
            <a:off x="361950" y="739775"/>
            <a:ext cx="4027488" cy="5376863"/>
            <a:chOff x="228" y="466"/>
            <a:chExt cx="2537" cy="338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" y="466"/>
              <a:ext cx="2537" cy="1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" y="2286"/>
              <a:ext cx="2537" cy="7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" y="3003"/>
              <a:ext cx="2537" cy="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783138" y="1658938"/>
            <a:ext cx="7408862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457200" indent="-4556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 жовтня 2023</a:t>
            </a:r>
            <a:b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контролюючий орган у США (</a:t>
            </a:r>
            <a:r>
              <a:rPr lang="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FDA</a:t>
            </a:r>
            <a:r>
              <a:rPr lang="ru-RU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br>
              <a:rPr lang="ru-RU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зробив зауваження </a:t>
            </a: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двом виробникам сумішей для передчасно народжених дітей щодо використання пробіотиків</a:t>
            </a:r>
          </a:p>
          <a:p>
            <a:pPr hangingPunct="1">
              <a:lnSpc>
                <a:spcPct val="100000"/>
              </a:lnSpc>
              <a:buClrTx/>
              <a:buSzTx/>
              <a:buFontTx/>
              <a:buNone/>
            </a:pPr>
            <a:endParaRPr lang="uk-UA" altLang="ru-RU" sz="2800">
              <a:solidFill>
                <a:srgbClr val="2038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hangingPunct="1">
              <a:lnSpc>
                <a:spcPct val="100000"/>
              </a:lnSpc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прийнято рішення про </a:t>
            </a:r>
            <a: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вилучення </a:t>
            </a: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226 000 упаковок дитячих сумішей з ринку США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4783138" y="1658938"/>
            <a:ext cx="7408862" cy="350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457200" indent="-45561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роками лікарні намагалися зупинити призначення пробіотиків передчасно народженим через можливі ускладнення </a:t>
            </a:r>
            <a:b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 загрозою для життя</a:t>
            </a:r>
          </a:p>
          <a:p>
            <a:pPr hangingPunct="1">
              <a:lnSpc>
                <a:spcPct val="100000"/>
              </a:lnSpc>
              <a:buClrTx/>
              <a:buSzTx/>
              <a:buFontTx/>
              <a:buNone/>
            </a:pPr>
            <a:endParaRPr lang="uk-UA" altLang="ru-RU" sz="2800">
              <a:solidFill>
                <a:srgbClr val="2038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hangingPunct="1">
              <a:lnSpc>
                <a:spcPct val="100000"/>
              </a:lnSpc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FDA </a:t>
            </a: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нещодавно </a:t>
            </a:r>
            <a: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офіційно пов’язала </a:t>
            </a:r>
            <a:b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 немовляти з вмістом пробіотиків </a:t>
            </a: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uk-UA" altLang="ru-RU" sz="2800">
                <a:solidFill>
                  <a:srgbClr val="20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одній з сумішей</a:t>
            </a:r>
          </a:p>
        </p:txBody>
      </p:sp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349250" y="739775"/>
            <a:ext cx="4040188" cy="5378450"/>
            <a:chOff x="220" y="466"/>
            <a:chExt cx="2545" cy="3388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220" y="466"/>
              <a:ext cx="2545" cy="3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" y="493"/>
              <a:ext cx="2545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" y="741"/>
              <a:ext cx="2545" cy="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2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" y="1249"/>
              <a:ext cx="2545" cy="2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2751138"/>
            <a:ext cx="12192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spcAft>
                <a:spcPts val="1200"/>
              </a:spcAft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БЕЗПЕЧНОЮ АЛЬТЕРНАТИВОЮ ПРОБІОТИКАМ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Є ПРЕБІОТИКИ ТА ПОСТБІОТИКИ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Схема підбору харчування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для передчасно народжених дітей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6553200"/>
            <a:ext cx="12192000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Безумовна перевага надається грудному вигодовуванню. Матеріал призначений для медичних працівників.</a:t>
            </a:r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552450" y="1917700"/>
            <a:ext cx="3563938" cy="6350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900 1764"/>
              <a:gd name="G5" fmla="*/ G4 G3 1"/>
              <a:gd name="G6" fmla="*/ G5 1 32767"/>
              <a:gd name="G7" fmla="+- 9900 0 G6"/>
              <a:gd name="G8" fmla="+- 1764 0 G6"/>
              <a:gd name="G9" fmla="*/ G6 29289 1"/>
              <a:gd name="G10" fmla="*/ G9 1 32767"/>
              <a:gd name="G11" fmla="+- 9900 0 G10"/>
              <a:gd name="G12" fmla="+- 1764 0 G10"/>
              <a:gd name="G13" fmla="*/ 9900 1 2"/>
              <a:gd name="G14" fmla="*/ 1764 1 2"/>
              <a:gd name="G15" fmla="+- 1764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867"/>
                </a:moveTo>
                <a:lnTo>
                  <a:pt x="867" y="867"/>
                </a:lnTo>
                <a:lnTo>
                  <a:pt x="180" y="90"/>
                </a:lnTo>
                <a:lnTo>
                  <a:pt x="9033" y="0"/>
                </a:lnTo>
                <a:lnTo>
                  <a:pt x="867" y="867"/>
                </a:lnTo>
                <a:lnTo>
                  <a:pt x="270" y="90"/>
                </a:lnTo>
                <a:lnTo>
                  <a:pt x="9900" y="897"/>
                </a:lnTo>
                <a:lnTo>
                  <a:pt x="867" y="8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При вазі </a:t>
            </a:r>
            <a:r>
              <a:rPr lang="uk-UA" altLang="ru-RU" b="1">
                <a:solidFill>
                  <a:srgbClr val="203864"/>
                </a:solidFill>
                <a:latin typeface="Calibri" panose="020F0502020204030204" pitchFamily="34" charset="0"/>
              </a:rPr>
              <a:t>до 1 кг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552450" y="2940050"/>
            <a:ext cx="3563938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900 2611"/>
              <a:gd name="G5" fmla="*/ G4 G3 1"/>
              <a:gd name="G6" fmla="*/ G5 1 32767"/>
              <a:gd name="G7" fmla="+- 9900 0 G6"/>
              <a:gd name="G8" fmla="+- 2611 0 G6"/>
              <a:gd name="G9" fmla="*/ G6 29289 1"/>
              <a:gd name="G10" fmla="*/ G9 1 32767"/>
              <a:gd name="G11" fmla="+- 9900 0 G10"/>
              <a:gd name="G12" fmla="+- 2611 0 G10"/>
              <a:gd name="G13" fmla="*/ 9900 1 2"/>
              <a:gd name="G14" fmla="*/ 2611 1 2"/>
              <a:gd name="G15" fmla="+- 261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8617" y="0"/>
                </a:lnTo>
                <a:lnTo>
                  <a:pt x="1283" y="1283"/>
                </a:lnTo>
                <a:lnTo>
                  <a:pt x="270" y="90"/>
                </a:lnTo>
                <a:lnTo>
                  <a:pt x="9900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Потреба в білку згідно з </a:t>
            </a:r>
            <a:r>
              <a:rPr lang="" altLang="ru-RU">
                <a:solidFill>
                  <a:srgbClr val="203864"/>
                </a:solidFill>
                <a:latin typeface="Calibri" panose="020F0502020204030204" pitchFamily="34" charset="0"/>
              </a:rPr>
              <a:t>ESPGHAN</a:t>
            </a:r>
          </a:p>
          <a:p>
            <a:pPr algn="ctr" hangingPunct="1">
              <a:lnSpc>
                <a:spcPct val="100000"/>
              </a:lnSpc>
            </a:pPr>
            <a:r>
              <a:rPr lang="uk-UA" altLang="ru-RU" b="1">
                <a:solidFill>
                  <a:srgbClr val="203864"/>
                </a:solidFill>
                <a:latin typeface="Calibri" panose="020F0502020204030204" pitchFamily="34" charset="0"/>
              </a:rPr>
              <a:t>4,0-4,5 г</a:t>
            </a: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 / кг / добу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552450" y="42846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На грудному вигодовуванні</a:t>
            </a: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 rot="10800000">
            <a:off x="2035175" y="2660650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 rot="10800000">
            <a:off x="1095375" y="3997325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552450" y="5264150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Грудне молоко </a:t>
            </a:r>
            <a:b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+ збагачувач </a:t>
            </a:r>
            <a:b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+ білкова добавка</a:t>
            </a:r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2436813" y="42846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На штучному вигодовуванні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 rot="10800000">
            <a:off x="2979738" y="3997325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2436813" y="52625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Спеціальна суміш для стаціонару</a:t>
            </a:r>
            <a:b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+ білкова добавка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4435475" y="1917700"/>
            <a:ext cx="3563938" cy="6350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900 1764"/>
              <a:gd name="G5" fmla="*/ G4 G3 1"/>
              <a:gd name="G6" fmla="*/ G5 1 32767"/>
              <a:gd name="G7" fmla="+- 9900 0 G6"/>
              <a:gd name="G8" fmla="+- 1764 0 G6"/>
              <a:gd name="G9" fmla="*/ G6 29289 1"/>
              <a:gd name="G10" fmla="*/ G9 1 32767"/>
              <a:gd name="G11" fmla="+- 9900 0 G10"/>
              <a:gd name="G12" fmla="+- 1764 0 G10"/>
              <a:gd name="G13" fmla="*/ 9900 1 2"/>
              <a:gd name="G14" fmla="*/ 1764 1 2"/>
              <a:gd name="G15" fmla="+- 1764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867"/>
                </a:moveTo>
                <a:lnTo>
                  <a:pt x="867" y="867"/>
                </a:lnTo>
                <a:lnTo>
                  <a:pt x="180" y="90"/>
                </a:lnTo>
                <a:lnTo>
                  <a:pt x="9033" y="0"/>
                </a:lnTo>
                <a:lnTo>
                  <a:pt x="867" y="867"/>
                </a:lnTo>
                <a:lnTo>
                  <a:pt x="270" y="90"/>
                </a:lnTo>
                <a:lnTo>
                  <a:pt x="9900" y="897"/>
                </a:lnTo>
                <a:lnTo>
                  <a:pt x="867" y="8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При вазі </a:t>
            </a:r>
            <a:r>
              <a:rPr lang="uk-UA" altLang="ru-RU" b="1">
                <a:solidFill>
                  <a:srgbClr val="203864"/>
                </a:solidFill>
                <a:latin typeface="Calibri" panose="020F0502020204030204" pitchFamily="34" charset="0"/>
              </a:rPr>
              <a:t>від 1 кг</a:t>
            </a: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4435475" y="2940050"/>
            <a:ext cx="3563938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900 2611"/>
              <a:gd name="G5" fmla="*/ G4 G3 1"/>
              <a:gd name="G6" fmla="*/ G5 1 32767"/>
              <a:gd name="G7" fmla="+- 9900 0 G6"/>
              <a:gd name="G8" fmla="+- 2611 0 G6"/>
              <a:gd name="G9" fmla="*/ G6 29289 1"/>
              <a:gd name="G10" fmla="*/ G9 1 32767"/>
              <a:gd name="G11" fmla="+- 9900 0 G10"/>
              <a:gd name="G12" fmla="+- 2611 0 G10"/>
              <a:gd name="G13" fmla="*/ 9900 1 2"/>
              <a:gd name="G14" fmla="*/ 2611 1 2"/>
              <a:gd name="G15" fmla="+- 261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8617" y="0"/>
                </a:lnTo>
                <a:lnTo>
                  <a:pt x="1283" y="1283"/>
                </a:lnTo>
                <a:lnTo>
                  <a:pt x="270" y="90"/>
                </a:lnTo>
                <a:lnTo>
                  <a:pt x="9900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Потреба в білку згідно з </a:t>
            </a:r>
            <a:r>
              <a:rPr lang="" altLang="ru-RU">
                <a:solidFill>
                  <a:srgbClr val="203864"/>
                </a:solidFill>
                <a:latin typeface="Calibri" panose="020F0502020204030204" pitchFamily="34" charset="0"/>
              </a:rPr>
              <a:t>ESPGHAN</a:t>
            </a:r>
          </a:p>
          <a:p>
            <a:pPr algn="ctr" hangingPunct="1">
              <a:lnSpc>
                <a:spcPct val="100000"/>
              </a:lnSpc>
            </a:pPr>
            <a:r>
              <a:rPr lang="uk-UA" altLang="ru-RU" b="1">
                <a:solidFill>
                  <a:srgbClr val="203864"/>
                </a:solidFill>
                <a:latin typeface="Calibri" panose="020F0502020204030204" pitchFamily="34" charset="0"/>
              </a:rPr>
              <a:t>3,5-4,0 г</a:t>
            </a: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 / кг / добу</a:t>
            </a:r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4435475" y="42846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На грудному вигодовуванні</a:t>
            </a:r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 rot="10800000">
            <a:off x="5918200" y="2660650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 rot="10800000">
            <a:off x="4978400" y="3997325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4435475" y="5264150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Грудне молоко </a:t>
            </a:r>
            <a:b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+ збагачувач</a:t>
            </a:r>
          </a:p>
        </p:txBody>
      </p:sp>
      <p:sp>
        <p:nvSpPr>
          <p:cNvPr id="11282" name="AutoShape 18"/>
          <p:cNvSpPr>
            <a:spLocks noChangeArrowheads="1"/>
          </p:cNvSpPr>
          <p:nvPr/>
        </p:nvSpPr>
        <p:spPr bwMode="auto">
          <a:xfrm>
            <a:off x="6319838" y="42846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На штучному вигодовуванні</a:t>
            </a:r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 rot="10800000">
            <a:off x="6862763" y="3997325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4" name="AutoShape 20"/>
          <p:cNvSpPr>
            <a:spLocks noChangeArrowheads="1"/>
          </p:cNvSpPr>
          <p:nvPr/>
        </p:nvSpPr>
        <p:spPr bwMode="auto">
          <a:xfrm>
            <a:off x="6319838" y="52625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Спеціальна суміш для стаціонару</a:t>
            </a:r>
          </a:p>
        </p:txBody>
      </p:sp>
      <p:sp>
        <p:nvSpPr>
          <p:cNvPr id="11285" name="AutoShape 21"/>
          <p:cNvSpPr>
            <a:spLocks noChangeArrowheads="1"/>
          </p:cNvSpPr>
          <p:nvPr/>
        </p:nvSpPr>
        <p:spPr bwMode="auto">
          <a:xfrm>
            <a:off x="8313738" y="1917700"/>
            <a:ext cx="3563937" cy="6350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900 1764"/>
              <a:gd name="G5" fmla="*/ G4 G3 1"/>
              <a:gd name="G6" fmla="*/ G5 1 32767"/>
              <a:gd name="G7" fmla="+- 9900 0 G6"/>
              <a:gd name="G8" fmla="+- 1764 0 G6"/>
              <a:gd name="G9" fmla="*/ G6 29289 1"/>
              <a:gd name="G10" fmla="*/ G9 1 32767"/>
              <a:gd name="G11" fmla="+- 9900 0 G10"/>
              <a:gd name="G12" fmla="+- 1764 0 G10"/>
              <a:gd name="G13" fmla="*/ 9900 1 2"/>
              <a:gd name="G14" fmla="*/ 1764 1 2"/>
              <a:gd name="G15" fmla="+- 1764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867"/>
                </a:moveTo>
                <a:lnTo>
                  <a:pt x="867" y="867"/>
                </a:lnTo>
                <a:lnTo>
                  <a:pt x="180" y="90"/>
                </a:lnTo>
                <a:lnTo>
                  <a:pt x="9033" y="0"/>
                </a:lnTo>
                <a:lnTo>
                  <a:pt x="867" y="867"/>
                </a:lnTo>
                <a:lnTo>
                  <a:pt x="270" y="90"/>
                </a:lnTo>
                <a:lnTo>
                  <a:pt x="9900" y="897"/>
                </a:lnTo>
                <a:lnTo>
                  <a:pt x="867" y="8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При вазі </a:t>
            </a:r>
            <a:r>
              <a:rPr lang="uk-UA" altLang="ru-RU" b="1">
                <a:solidFill>
                  <a:srgbClr val="203864"/>
                </a:solidFill>
                <a:latin typeface="Calibri" panose="020F0502020204030204" pitchFamily="34" charset="0"/>
              </a:rPr>
              <a:t>2-3 кг</a:t>
            </a:r>
          </a:p>
        </p:txBody>
      </p:sp>
      <p:sp>
        <p:nvSpPr>
          <p:cNvPr id="11286" name="AutoShape 22"/>
          <p:cNvSpPr>
            <a:spLocks noChangeArrowheads="1"/>
          </p:cNvSpPr>
          <p:nvPr/>
        </p:nvSpPr>
        <p:spPr bwMode="auto">
          <a:xfrm>
            <a:off x="8313738" y="2940050"/>
            <a:ext cx="3563937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900 2611"/>
              <a:gd name="G5" fmla="*/ G4 G3 1"/>
              <a:gd name="G6" fmla="*/ G5 1 32767"/>
              <a:gd name="G7" fmla="+- 9900 0 G6"/>
              <a:gd name="G8" fmla="+- 2611 0 G6"/>
              <a:gd name="G9" fmla="*/ G6 29289 1"/>
              <a:gd name="G10" fmla="*/ G9 1 32767"/>
              <a:gd name="G11" fmla="+- 9900 0 G10"/>
              <a:gd name="G12" fmla="+- 2611 0 G10"/>
              <a:gd name="G13" fmla="*/ 9900 1 2"/>
              <a:gd name="G14" fmla="*/ 2611 1 2"/>
              <a:gd name="G15" fmla="+- 261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8617" y="0"/>
                </a:lnTo>
                <a:lnTo>
                  <a:pt x="1283" y="1283"/>
                </a:lnTo>
                <a:lnTo>
                  <a:pt x="270" y="90"/>
                </a:lnTo>
                <a:lnTo>
                  <a:pt x="9900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Потреба в білку згідно з </a:t>
            </a:r>
            <a:r>
              <a:rPr lang="" altLang="ru-RU">
                <a:solidFill>
                  <a:srgbClr val="203864"/>
                </a:solidFill>
                <a:latin typeface="Calibri" panose="020F0502020204030204" pitchFamily="34" charset="0"/>
              </a:rPr>
              <a:t>ESPGHAN</a:t>
            </a:r>
          </a:p>
          <a:p>
            <a:pPr algn="ctr" hangingPunct="1">
              <a:lnSpc>
                <a:spcPct val="100000"/>
              </a:lnSpc>
            </a:pPr>
            <a:r>
              <a:rPr lang="uk-UA" altLang="ru-RU" b="1">
                <a:solidFill>
                  <a:srgbClr val="203864"/>
                </a:solidFill>
                <a:latin typeface="Calibri" panose="020F0502020204030204" pitchFamily="34" charset="0"/>
              </a:rPr>
              <a:t>2,7 г</a:t>
            </a: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 / 100 ккал</a:t>
            </a:r>
          </a:p>
        </p:txBody>
      </p:sp>
      <p:sp>
        <p:nvSpPr>
          <p:cNvPr id="11287" name="AutoShape 23"/>
          <p:cNvSpPr>
            <a:spLocks noChangeArrowheads="1"/>
          </p:cNvSpPr>
          <p:nvPr/>
        </p:nvSpPr>
        <p:spPr bwMode="auto">
          <a:xfrm>
            <a:off x="8313738" y="42846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На грудному вигодовуванні</a:t>
            </a:r>
          </a:p>
        </p:txBody>
      </p:sp>
      <p:sp>
        <p:nvSpPr>
          <p:cNvPr id="11288" name="AutoShape 24"/>
          <p:cNvSpPr>
            <a:spLocks noChangeArrowheads="1"/>
          </p:cNvSpPr>
          <p:nvPr/>
        </p:nvSpPr>
        <p:spPr bwMode="auto">
          <a:xfrm rot="10800000">
            <a:off x="9798050" y="2660650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89" name="AutoShape 25"/>
          <p:cNvSpPr>
            <a:spLocks noChangeArrowheads="1"/>
          </p:cNvSpPr>
          <p:nvPr/>
        </p:nvSpPr>
        <p:spPr bwMode="auto">
          <a:xfrm rot="10800000">
            <a:off x="8856663" y="3997325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90" name="AutoShape 26"/>
          <p:cNvSpPr>
            <a:spLocks noChangeArrowheads="1"/>
          </p:cNvSpPr>
          <p:nvPr/>
        </p:nvSpPr>
        <p:spPr bwMode="auto">
          <a:xfrm>
            <a:off x="8313738" y="5264150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Грудне молоко </a:t>
            </a:r>
            <a:b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+ збагачувач</a:t>
            </a:r>
          </a:p>
        </p:txBody>
      </p:sp>
      <p:sp>
        <p:nvSpPr>
          <p:cNvPr id="11291" name="AutoShape 27"/>
          <p:cNvSpPr>
            <a:spLocks noChangeArrowheads="1"/>
          </p:cNvSpPr>
          <p:nvPr/>
        </p:nvSpPr>
        <p:spPr bwMode="auto">
          <a:xfrm>
            <a:off x="10198100" y="42846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>
                <a:solidFill>
                  <a:srgbClr val="203864"/>
                </a:solidFill>
                <a:latin typeface="Calibri" panose="020F0502020204030204" pitchFamily="34" charset="0"/>
              </a:rPr>
              <a:t>На штучному вигодовуванні</a:t>
            </a:r>
          </a:p>
        </p:txBody>
      </p:sp>
      <p:sp>
        <p:nvSpPr>
          <p:cNvPr id="11292" name="AutoShape 28"/>
          <p:cNvSpPr>
            <a:spLocks noChangeArrowheads="1"/>
          </p:cNvSpPr>
          <p:nvPr/>
        </p:nvSpPr>
        <p:spPr bwMode="auto">
          <a:xfrm rot="10800000">
            <a:off x="10741025" y="3997325"/>
            <a:ext cx="596900" cy="1746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*/ 1658 G3 1"/>
              <a:gd name="G5" fmla="*/ G4 1 32767"/>
              <a:gd name="G6" fmla="*/ 1658 G3 1"/>
              <a:gd name="G7" fmla="*/ G6 1 32767"/>
              <a:gd name="G8" fmla="*/ 1658 1 2"/>
              <a:gd name="G9" fmla="+- G5 G8 0"/>
              <a:gd name="G10" fmla="+- G9 0 0"/>
              <a:gd name="G11" fmla="*/ 484 1 2"/>
              <a:gd name="G12" fmla="+- 484 0 0"/>
              <a:gd name="G13" fmla="+- 165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484"/>
                </a:moveTo>
                <a:lnTo>
                  <a:pt x="-872" y="0"/>
                </a:lnTo>
                <a:lnTo>
                  <a:pt x="1658" y="48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93" name="AutoShape 29"/>
          <p:cNvSpPr>
            <a:spLocks noChangeArrowheads="1"/>
          </p:cNvSpPr>
          <p:nvPr/>
        </p:nvSpPr>
        <p:spPr bwMode="auto">
          <a:xfrm>
            <a:off x="10198100" y="5262563"/>
            <a:ext cx="1682750" cy="9398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4675 2611"/>
              <a:gd name="G5" fmla="*/ G4 G3 1"/>
              <a:gd name="G6" fmla="*/ G5 1 32767"/>
              <a:gd name="G7" fmla="+- 4675 0 G6"/>
              <a:gd name="G8" fmla="+- 2611 0 G6"/>
              <a:gd name="G9" fmla="*/ G6 29289 1"/>
              <a:gd name="G10" fmla="*/ G9 1 32767"/>
              <a:gd name="G11" fmla="+- 4675 0 G10"/>
              <a:gd name="G12" fmla="+- 2611 0 G10"/>
              <a:gd name="G13" fmla="*/ 4675 1 2"/>
              <a:gd name="G14" fmla="*/ 2611 1 2"/>
              <a:gd name="G15" fmla="+- 2611 0 0"/>
              <a:gd name="G16" fmla="+- 467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3"/>
                </a:moveTo>
                <a:lnTo>
                  <a:pt x="1283" y="1283"/>
                </a:lnTo>
                <a:lnTo>
                  <a:pt x="180" y="90"/>
                </a:lnTo>
                <a:lnTo>
                  <a:pt x="3392" y="0"/>
                </a:lnTo>
                <a:lnTo>
                  <a:pt x="1283" y="1283"/>
                </a:lnTo>
                <a:lnTo>
                  <a:pt x="270" y="90"/>
                </a:lnTo>
                <a:lnTo>
                  <a:pt x="4675" y="1328"/>
                </a:lnTo>
                <a:lnTo>
                  <a:pt x="1283" y="128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Спеціальна виписна суміш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0" name="AutoShape 2"/>
          <p:cNvSpPr>
            <a:spLocks noChangeArrowheads="1"/>
          </p:cNvSpPr>
          <p:nvPr/>
        </p:nvSpPr>
        <p:spPr bwMode="auto">
          <a:xfrm rot="21420000">
            <a:off x="2316163" y="2225675"/>
            <a:ext cx="3403600" cy="728663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455 2024"/>
              <a:gd name="G5" fmla="*/ G4 G3 1"/>
              <a:gd name="G6" fmla="*/ G5 1 32767"/>
              <a:gd name="G7" fmla="+- 9455 0 G6"/>
              <a:gd name="G8" fmla="+- 2024 0 G6"/>
              <a:gd name="G9" fmla="*/ G6 29289 1"/>
              <a:gd name="G10" fmla="*/ G9 1 32767"/>
              <a:gd name="G11" fmla="+- 9455 0 G10"/>
              <a:gd name="G12" fmla="+- 2024 0 G10"/>
              <a:gd name="G13" fmla="*/ 9455 1 2"/>
              <a:gd name="G14" fmla="*/ 2024 1 2"/>
              <a:gd name="G15" fmla="+- 2024 0 0"/>
              <a:gd name="G16" fmla="+- 945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994"/>
                </a:moveTo>
                <a:lnTo>
                  <a:pt x="994" y="994"/>
                </a:lnTo>
                <a:lnTo>
                  <a:pt x="180" y="90"/>
                </a:lnTo>
                <a:lnTo>
                  <a:pt x="8461" y="0"/>
                </a:lnTo>
                <a:lnTo>
                  <a:pt x="994" y="994"/>
                </a:lnTo>
                <a:lnTo>
                  <a:pt x="270" y="90"/>
                </a:lnTo>
                <a:lnTo>
                  <a:pt x="9455" y="1030"/>
                </a:lnTo>
                <a:lnTo>
                  <a:pt x="994" y="994"/>
                </a:lnTo>
                <a:close/>
              </a:path>
            </a:pathLst>
          </a:custGeom>
          <a:solidFill>
            <a:srgbClr val="FFFFFF"/>
          </a:solidFill>
          <a:ln w="57240" cap="flat">
            <a:solidFill>
              <a:srgbClr val="20409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b="1">
                <a:solidFill>
                  <a:srgbClr val="20409A"/>
                </a:solidFill>
                <a:latin typeface="Calibri" panose="020F0502020204030204" pitchFamily="34" charset="0"/>
              </a:rPr>
              <a:t>УНІКАЛЬНА НА РИНКУ УКРАЇНИ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Nutrilon </a:t>
            </a: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Білкова добавка</a:t>
            </a:r>
          </a:p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екстермально недоношеним дітям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341313" y="1919288"/>
            <a:ext cx="11850687" cy="4633912"/>
          </a:xfrm>
          <a:custGeom>
            <a:avLst/>
            <a:gdLst>
              <a:gd name="G0" fmla="+- 0 0 0"/>
              <a:gd name="G1" fmla="+- 32767 0 0"/>
              <a:gd name="G2" fmla="?: G1 0 32767"/>
              <a:gd name="G3" fmla="?: G0 0 G1"/>
              <a:gd name="G4" fmla="min 32767 12872"/>
              <a:gd name="G5" fmla="*/ G4 G3 1"/>
              <a:gd name="G6" fmla="*/ G5 1 32767"/>
              <a:gd name="G7" fmla="+- 32767 0 G6"/>
              <a:gd name="G8" fmla="+- 12872 0 G6"/>
              <a:gd name="G9" fmla="*/ G6 29289 1"/>
              <a:gd name="G10" fmla="*/ G9 1 32767"/>
              <a:gd name="G11" fmla="+- 32767 0 G10"/>
              <a:gd name="G12" fmla="+- 12872 0 G10"/>
              <a:gd name="G13" fmla="*/ 32767 1 2"/>
              <a:gd name="G14" fmla="*/ 12872 1 2"/>
              <a:gd name="G15" fmla="+- 12872 0 0"/>
              <a:gd name="G16" fmla="+- 32767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2872"/>
                </a:moveTo>
                <a:lnTo>
                  <a:pt x="12872" y="12872"/>
                </a:lnTo>
                <a:lnTo>
                  <a:pt x="180" y="90"/>
                </a:lnTo>
                <a:lnTo>
                  <a:pt x="19895" y="0"/>
                </a:lnTo>
                <a:lnTo>
                  <a:pt x="12872" y="12872"/>
                </a:lnTo>
                <a:lnTo>
                  <a:pt x="270" y="90"/>
                </a:lnTo>
                <a:lnTo>
                  <a:pt x="32767" y="0"/>
                </a:lnTo>
                <a:lnTo>
                  <a:pt x="12872" y="12872"/>
                </a:lnTo>
                <a:close/>
              </a:path>
            </a:pathLst>
          </a:custGeom>
          <a:solidFill>
            <a:srgbClr val="ACDC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6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Збагачення грудного молока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для вигодовування передчасно народжених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257550" y="3790950"/>
            <a:ext cx="8934450" cy="22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401638" indent="-4000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spcAft>
                <a:spcPts val="1200"/>
              </a:spcAft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Вагою до 1 кг</a:t>
            </a:r>
            <a:r>
              <a:rPr lang="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 </a:t>
            </a: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 </a:t>
            </a:r>
            <a:b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(можна й більшим, виходячи з клінічної ситуації)</a:t>
            </a:r>
          </a:p>
          <a:p>
            <a:pPr hangingPunct="1">
              <a:lnSpc>
                <a:spcPct val="100000"/>
              </a:lnSpc>
              <a:spcAft>
                <a:spcPts val="1200"/>
              </a:spcAft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Після досягнення добового об’єму ентерального харчування  50 мл/кг можна вводити </a:t>
            </a:r>
            <a:r>
              <a:rPr lang="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Nutrilon</a:t>
            </a: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 Білкова добавка</a:t>
            </a:r>
          </a:p>
          <a:p>
            <a:pPr hangingPunct="1">
              <a:lnSpc>
                <a:spcPct val="100000"/>
              </a:lnSpc>
              <a:spcAft>
                <a:spcPts val="1200"/>
              </a:spcAft>
              <a:buClr>
                <a:srgbClr val="203864"/>
              </a:buClr>
              <a:buFont typeface="Arial" panose="020B0604020202020204" pitchFamily="34" charset="0"/>
              <a:buChar char="•"/>
            </a:pP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Спочатку парентеральне + мінімальне ентеральне харчування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257550" y="2301875"/>
            <a:ext cx="5940425" cy="106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200" b="1">
                <a:solidFill>
                  <a:srgbClr val="203864"/>
                </a:solidFill>
                <a:latin typeface="Calibri" panose="020F0502020204030204" pitchFamily="34" charset="0"/>
              </a:rPr>
              <a:t>основне – діти до 32 тижня</a:t>
            </a:r>
          </a:p>
          <a:p>
            <a:pPr hangingPunct="1">
              <a:lnSpc>
                <a:spcPct val="100000"/>
              </a:lnSpc>
            </a:pPr>
            <a:r>
              <a:rPr lang="uk-UA" altLang="ru-RU" sz="3200" b="1">
                <a:solidFill>
                  <a:srgbClr val="203864"/>
                </a:solidFill>
                <a:latin typeface="Calibri" panose="020F0502020204030204" pitchFamily="34" charset="0"/>
              </a:rPr>
              <a:t>додаткове – діти 32-36 тижнів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851150" y="2279650"/>
            <a:ext cx="284163" cy="1236663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+- 32767 0 G3"/>
              <a:gd name="G5" fmla="min G4 G3"/>
              <a:gd name="G6" fmla="*/ G5 1 2"/>
              <a:gd name="G7" fmla="min 791 3435"/>
              <a:gd name="G8" fmla="*/ G6 3435 1"/>
              <a:gd name="G9" fmla="*/ G8 1 G7"/>
              <a:gd name="G10" fmla="+- 0 0 52098"/>
              <a:gd name="G11" fmla="+- G9 0 52098"/>
              <a:gd name="G12" fmla="?: G11 52098 G9"/>
              <a:gd name="G13" fmla="?: G10 0 G11"/>
              <a:gd name="G14" fmla="*/ G7 G13 1"/>
              <a:gd name="G15" fmla="*/ G14 1 32767"/>
              <a:gd name="G16" fmla="*/ 3435 G3 1"/>
              <a:gd name="G17" fmla="*/ G16 1 32767"/>
              <a:gd name="G18" fmla="+- G17 G15 0"/>
              <a:gd name="G19" fmla="+- G18 0 0"/>
              <a:gd name="G20" fmla="*/ 791 1 2"/>
              <a:gd name="G21" fmla="*/ 1 48365 11520"/>
              <a:gd name="G22" fmla="*/ G21 32767 1"/>
              <a:gd name="G23" fmla="*/ G22 1 32767"/>
              <a:gd name="G24" fmla="cos G20 G23"/>
              <a:gd name="G25" fmla="*/ 1 48365 11520"/>
              <a:gd name="G26" fmla="*/ G25 32767 1"/>
              <a:gd name="G27" fmla="*/ G26 1 32767"/>
              <a:gd name="G28" fmla="sin G15 G27"/>
              <a:gd name="G29" fmla="+- 791 0 G24"/>
              <a:gd name="G30" fmla="+- G15 0 G28"/>
              <a:gd name="G31" fmla="+- 3435 G28 0"/>
              <a:gd name="G32" fmla="+- G31 0 G15"/>
              <a:gd name="G33" fmla="*/ 791 1 2"/>
              <a:gd name="G34" fmla="+- 791 0 0"/>
              <a:gd name="G35" fmla="+- 3435 0 0"/>
              <a:gd name="G36" fmla="+- 90 0 0"/>
              <a:gd name="G37" fmla="+- 90 0 0"/>
              <a:gd name="G38" fmla="+- 0 0 0"/>
              <a:gd name="G39" fmla="+- 65446 0 0"/>
              <a:gd name="G40" fmla="+- 90 0 0"/>
              <a:gd name="G41" fmla="+- 65446 0 0"/>
              <a:gd name="G42" fmla="+- 180 0 0"/>
              <a:gd name="G43" fmla="+- 90 0 0"/>
              <a:gd name="G44" fmla="+- 90 0 0"/>
              <a:gd name="G45" fmla="+- 90 0 0"/>
              <a:gd name="G46" fmla="+- 0 0 0"/>
              <a:gd name="G47" fmla="+- 65446 0 0"/>
              <a:gd name="G48" fmla="+- 90 0 0"/>
              <a:gd name="G49" fmla="+- 65446 0 0"/>
              <a:gd name="G50" fmla="+- 180 0 0"/>
              <a:gd name="G51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 stroke="0">
                <a:moveTo>
                  <a:pt x="791" y="3435"/>
                </a:moveTo>
                <a:lnTo>
                  <a:pt x="396" y="-2161"/>
                </a:lnTo>
                <a:lnTo>
                  <a:pt x="90" y="90"/>
                </a:lnTo>
                <a:lnTo>
                  <a:pt x="396" y="-3968"/>
                </a:lnTo>
                <a:lnTo>
                  <a:pt x="396" y="-2161"/>
                </a:lnTo>
                <a:lnTo>
                  <a:pt x="0" y="65446"/>
                </a:lnTo>
                <a:lnTo>
                  <a:pt x="396" y="-2161"/>
                </a:lnTo>
                <a:close/>
              </a:path>
              <a:path fill="none">
                <a:moveTo>
                  <a:pt x="90" y="65446"/>
                </a:moveTo>
                <a:lnTo>
                  <a:pt x="396" y="-2161"/>
                </a:lnTo>
                <a:lnTo>
                  <a:pt x="180" y="90"/>
                </a:lnTo>
                <a:lnTo>
                  <a:pt x="791" y="3435"/>
                </a:lnTo>
                <a:lnTo>
                  <a:pt x="396" y="-2161"/>
                </a:lnTo>
                <a:lnTo>
                  <a:pt x="90" y="90"/>
                </a:lnTo>
              </a:path>
            </a:pathLst>
          </a:custGeom>
          <a:noFill/>
          <a:ln w="28440" cap="flat">
            <a:solidFill>
              <a:srgbClr val="20386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08013" y="2600325"/>
            <a:ext cx="207645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200" b="1">
                <a:solidFill>
                  <a:srgbClr val="203864"/>
                </a:solidFill>
                <a:latin typeface="Calibri" panose="020F0502020204030204" pitchFamily="34" charset="0"/>
              </a:rPr>
              <a:t>Показання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 noChangeArrowheads="1"/>
          </p:cNvSpPr>
          <p:nvPr/>
        </p:nvSpPr>
        <p:spPr bwMode="auto">
          <a:xfrm>
            <a:off x="508000" y="5210175"/>
            <a:ext cx="11277600" cy="111125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1327 3087"/>
              <a:gd name="G5" fmla="*/ G4 G3 1"/>
              <a:gd name="G6" fmla="*/ G5 1 32767"/>
              <a:gd name="G7" fmla="+- 31327 0 G6"/>
              <a:gd name="G8" fmla="+- 3087 0 G6"/>
              <a:gd name="G9" fmla="*/ G6 29289 1"/>
              <a:gd name="G10" fmla="*/ G9 1 32767"/>
              <a:gd name="G11" fmla="+- 31327 0 G10"/>
              <a:gd name="G12" fmla="+- 3087 0 G10"/>
              <a:gd name="G13" fmla="*/ 31327 1 2"/>
              <a:gd name="G14" fmla="*/ 3087 1 2"/>
              <a:gd name="G15" fmla="+- 3087 0 0"/>
              <a:gd name="G16" fmla="+- 31327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517"/>
                </a:moveTo>
                <a:lnTo>
                  <a:pt x="1517" y="1517"/>
                </a:lnTo>
                <a:lnTo>
                  <a:pt x="180" y="90"/>
                </a:lnTo>
                <a:lnTo>
                  <a:pt x="29810" y="0"/>
                </a:lnTo>
                <a:lnTo>
                  <a:pt x="1517" y="1517"/>
                </a:lnTo>
                <a:lnTo>
                  <a:pt x="270" y="90"/>
                </a:lnTo>
                <a:lnTo>
                  <a:pt x="31327" y="1570"/>
                </a:lnTo>
                <a:lnTo>
                  <a:pt x="1517" y="1517"/>
                </a:lnTo>
                <a:close/>
              </a:path>
            </a:pathLst>
          </a:custGeom>
          <a:solidFill>
            <a:srgbClr val="FFFFFF"/>
          </a:solidFill>
          <a:ln w="28440" cap="flat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Після одержання 2 результатів вмісту сечовини у сироватці крові </a:t>
            </a:r>
            <a:b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у межах 3,21-5,0 ммоль/л рутинний моніторинг показника припиняється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Техніка регульованого збагачення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зцідженого </a:t>
            </a:r>
            <a:r>
              <a:rPr lang="ru-RU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грудного молока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09575" y="1631950"/>
            <a:ext cx="114871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spcAft>
                <a:spcPts val="1200"/>
              </a:spcAft>
            </a:pP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Після 3 днів споживання стандартної кількості білкової добавки </a:t>
            </a:r>
            <a:b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400" b="1">
                <a:solidFill>
                  <a:srgbClr val="203864"/>
                </a:solidFill>
                <a:latin typeface="Calibri" panose="020F0502020204030204" pitchFamily="34" charset="0"/>
              </a:rPr>
              <a:t>(1 саше на 100 мл молока) визначають вміст сечовини у сироватці крові дитини:</a:t>
            </a:r>
          </a:p>
        </p:txBody>
      </p:sp>
      <p:graphicFrame>
        <p:nvGraphicFramePr>
          <p:cNvPr id="14340" name="Group 4"/>
          <p:cNvGraphicFramePr>
            <a:graphicFrameLocks noGrp="1"/>
          </p:cNvGraphicFramePr>
          <p:nvPr/>
        </p:nvGraphicFramePr>
        <p:xfrm>
          <a:off x="508000" y="2552700"/>
          <a:ext cx="11279188" cy="2925763"/>
        </p:xfrm>
        <a:graphic>
          <a:graphicData uri="http://schemas.openxmlformats.org/drawingml/2006/table">
            <a:tbl>
              <a:tblPr/>
              <a:tblGrid>
                <a:gridCol w="3003550"/>
                <a:gridCol w="8275638"/>
              </a:tblGrid>
              <a:tr h="555625"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Вміст сечовини</a:t>
                      </a:r>
                    </a:p>
                  </a:txBody>
                  <a:tcPr marL="36000" marR="36000" marT="36000" marB="36000"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Наступні дії</a:t>
                      </a:r>
                    </a:p>
                  </a:txBody>
                  <a:tcPr marL="36000" marR="36000" marT="36000" marB="36000"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</a:tr>
              <a:tr h="555625"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&lt;3,21 ммоль/л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кількість білкової добавки збільшують на 0,5 г на 100 мл молока 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</a:tr>
              <a:tr h="555625"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3,21-5,0 ммоль/л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протягом тижня додавати до молока ту саму кількість білкової добавки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</a:tr>
              <a:tr h="701675"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5,0 -7,14 ммоль/л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протягом тижня годувати грудним молоком зі зменшеним </a:t>
                      </a:r>
                      <a:b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</a:b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(на 0,5 г на 100 мл молока) вмістом білкової добавки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</a:tr>
              <a:tr h="555625"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≥ 7,14 ммоль/л 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75000"/>
                        </a:lnSpc>
                        <a:spcBef>
                          <a:spcPts val="142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75000"/>
                        </a:lnSpc>
                        <a:spcBef>
                          <a:spcPts val="113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75000"/>
                        </a:lnSpc>
                        <a:spcBef>
                          <a:spcPts val="850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75000"/>
                        </a:lnSpc>
                        <a:spcBef>
                          <a:spcPts val="575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75000"/>
                        </a:lnSpc>
                        <a:spcBef>
                          <a:spcPts val="288"/>
                        </a:spcBef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57200" fontAlgn="base">
                        <a:lnSpc>
                          <a:spcPct val="7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  <a:tab pos="9601200" algn="l"/>
                          <a:tab pos="10058400" algn="l"/>
                          <a:tab pos="10515600" algn="l"/>
                          <a:tab pos="10972800" algn="l"/>
                        </a:tabLst>
                      </a:pPr>
                      <a:r>
                        <a:rPr kumimoji="0" lang="uk-UA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Calibri" panose="020F0502020204030204" pitchFamily="34" charset="0"/>
                          <a:ea typeface="Microsoft YaHei" panose="020B0503020204020204" pitchFamily="34" charset="-122"/>
                        </a:rPr>
                        <a:t>білкова добавка відміняється на тиждень</a:t>
                      </a:r>
                    </a:p>
                  </a:txBody>
                  <a:tcPr anchor="ctr" horzOverflow="overflow">
                    <a:lnL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0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0D7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09575" y="304800"/>
            <a:ext cx="11782425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Забезпечення потреб у білках передчасно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народжених дітей згідно з рекомендаціями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ESPGHAN</a:t>
            </a:r>
          </a:p>
        </p:txBody>
      </p:sp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111125" y="2060575"/>
            <a:ext cx="4451350" cy="3963988"/>
            <a:chOff x="70" y="1298"/>
            <a:chExt cx="2804" cy="2497"/>
          </a:xfrm>
        </p:grpSpPr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" y="1298"/>
              <a:ext cx="1997" cy="24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15364" name="Group 4"/>
            <p:cNvGrpSpPr>
              <a:grpSpLocks/>
            </p:cNvGrpSpPr>
            <p:nvPr/>
          </p:nvGrpSpPr>
          <p:grpSpPr bwMode="auto">
            <a:xfrm>
              <a:off x="1641" y="2030"/>
              <a:ext cx="1233" cy="1542"/>
              <a:chOff x="1641" y="2030"/>
              <a:chExt cx="1233" cy="1542"/>
            </a:xfrm>
          </p:grpSpPr>
          <p:grpSp>
            <p:nvGrpSpPr>
              <p:cNvPr id="15365" name="Group 5"/>
              <p:cNvGrpSpPr>
                <a:grpSpLocks/>
              </p:cNvGrpSpPr>
              <p:nvPr/>
            </p:nvGrpSpPr>
            <p:grpSpPr bwMode="auto">
              <a:xfrm>
                <a:off x="1967" y="2692"/>
                <a:ext cx="584" cy="751"/>
                <a:chOff x="1967" y="2692"/>
                <a:chExt cx="584" cy="751"/>
              </a:xfrm>
            </p:grpSpPr>
            <p:grpSp>
              <p:nvGrpSpPr>
                <p:cNvPr id="15366" name="Group 6"/>
                <p:cNvGrpSpPr>
                  <a:grpSpLocks/>
                </p:cNvGrpSpPr>
                <p:nvPr/>
              </p:nvGrpSpPr>
              <p:grpSpPr bwMode="auto">
                <a:xfrm>
                  <a:off x="1967" y="3002"/>
                  <a:ext cx="584" cy="441"/>
                  <a:chOff x="1967" y="3002"/>
                  <a:chExt cx="584" cy="441"/>
                </a:xfrm>
              </p:grpSpPr>
              <p:sp>
                <p:nvSpPr>
                  <p:cNvPr id="15367" name="AutoShape 7"/>
                  <p:cNvSpPr>
                    <a:spLocks noChangeArrowheads="1"/>
                  </p:cNvSpPr>
                  <p:nvPr/>
                </p:nvSpPr>
                <p:spPr bwMode="auto">
                  <a:xfrm>
                    <a:off x="2352" y="3002"/>
                    <a:ext cx="198" cy="441"/>
                  </a:xfrm>
                  <a:custGeom>
                    <a:avLst/>
                    <a:gdLst>
                      <a:gd name="G0" fmla="*/ 878 1 2"/>
                      <a:gd name="G1" fmla="*/ 1 48365 11520"/>
                      <a:gd name="G2" fmla="*/ G1 32767 1"/>
                      <a:gd name="G3" fmla="*/ G2 1 32767"/>
                      <a:gd name="G4" fmla="cos G0 G3"/>
                      <a:gd name="G5" fmla="*/ 1950 1 2"/>
                      <a:gd name="G6" fmla="*/ 1 48365 11520"/>
                      <a:gd name="G7" fmla="*/ G6 32767 1"/>
                      <a:gd name="G8" fmla="*/ G7 1 32767"/>
                      <a:gd name="G9" fmla="sin G5 G8"/>
                      <a:gd name="G10" fmla="*/ 878 1 2"/>
                      <a:gd name="G11" fmla="+- G10 0 G4"/>
                      <a:gd name="G12" fmla="+- G10 G4 0"/>
                      <a:gd name="G13" fmla="+- G12 0 0"/>
                      <a:gd name="G14" fmla="*/ 1950 1 2"/>
                      <a:gd name="G15" fmla="+- G14 0 G9"/>
                      <a:gd name="G16" fmla="+- G14 G9 0"/>
                      <a:gd name="G17" fmla="+- G16 0 0"/>
                      <a:gd name="G18" fmla="+- 1950 0 0"/>
                      <a:gd name="G19" fmla="+- 878 0 0"/>
                      <a:gd name="G20" fmla="+- 180 0 0"/>
                      <a:gd name="G21" fmla="+- 90 0 0"/>
                      <a:gd name="G22" fmla="+- 270 0 0"/>
                      <a:gd name="G23" fmla="+- 90 0 0"/>
                      <a:gd name="G24" fmla="+- 0 0 0"/>
                      <a:gd name="G25" fmla="+- 90 0 0"/>
                      <a:gd name="G26" fmla="+- 90 0 0"/>
                      <a:gd name="G27" fmla="+- 90 0 0"/>
                    </a:gdLst>
                    <a:ahLst/>
                    <a:cxnLst>
                      <a:cxn ang="0">
                        <a:pos x="r" y="vc"/>
                      </a:cxn>
                      <a:cxn ang="5400000">
                        <a:pos x="hc" y="b"/>
                      </a:cxn>
                      <a:cxn ang="10800000">
                        <a:pos x="l" y="vc"/>
                      </a:cxn>
                      <a:cxn ang="16200000">
                        <a:pos x="hc" y="t"/>
                      </a:cxn>
                    </a:cxnLst>
                    <a:rect l="0" t="0" r="0" b="0"/>
                    <a:pathLst>
                      <a:path>
                        <a:moveTo>
                          <a:pt x="0" y="975"/>
                        </a:moveTo>
                        <a:lnTo>
                          <a:pt x="439" y="975"/>
                        </a:lnTo>
                        <a:lnTo>
                          <a:pt x="180" y="90"/>
                        </a:lnTo>
                        <a:lnTo>
                          <a:pt x="439" y="975"/>
                        </a:lnTo>
                        <a:lnTo>
                          <a:pt x="270" y="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600" cap="flat">
                        <a:solidFill>
                          <a:srgbClr val="3465A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368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1967" y="3002"/>
                    <a:ext cx="198" cy="441"/>
                  </a:xfrm>
                  <a:custGeom>
                    <a:avLst/>
                    <a:gdLst>
                      <a:gd name="G0" fmla="*/ 878 1 2"/>
                      <a:gd name="G1" fmla="*/ 1 48365 11520"/>
                      <a:gd name="G2" fmla="*/ G1 32767 1"/>
                      <a:gd name="G3" fmla="*/ G2 1 32767"/>
                      <a:gd name="G4" fmla="cos G0 G3"/>
                      <a:gd name="G5" fmla="*/ 1950 1 2"/>
                      <a:gd name="G6" fmla="*/ 1 48365 11520"/>
                      <a:gd name="G7" fmla="*/ G6 32767 1"/>
                      <a:gd name="G8" fmla="*/ G7 1 32767"/>
                      <a:gd name="G9" fmla="sin G5 G8"/>
                      <a:gd name="G10" fmla="*/ 878 1 2"/>
                      <a:gd name="G11" fmla="+- G10 0 G4"/>
                      <a:gd name="G12" fmla="+- G10 G4 0"/>
                      <a:gd name="G13" fmla="+- G12 0 0"/>
                      <a:gd name="G14" fmla="*/ 1950 1 2"/>
                      <a:gd name="G15" fmla="+- G14 0 G9"/>
                      <a:gd name="G16" fmla="+- G14 G9 0"/>
                      <a:gd name="G17" fmla="+- G16 0 0"/>
                      <a:gd name="G18" fmla="+- 1950 0 0"/>
                      <a:gd name="G19" fmla="+- 878 0 0"/>
                      <a:gd name="G20" fmla="+- 180 0 0"/>
                      <a:gd name="G21" fmla="+- 90 0 0"/>
                      <a:gd name="G22" fmla="+- 270 0 0"/>
                      <a:gd name="G23" fmla="+- 90 0 0"/>
                      <a:gd name="G24" fmla="+- 0 0 0"/>
                      <a:gd name="G25" fmla="+- 90 0 0"/>
                      <a:gd name="G26" fmla="+- 90 0 0"/>
                      <a:gd name="G27" fmla="+- 90 0 0"/>
                    </a:gdLst>
                    <a:ahLst/>
                    <a:cxnLst>
                      <a:cxn ang="0">
                        <a:pos x="r" y="vc"/>
                      </a:cxn>
                      <a:cxn ang="5400000">
                        <a:pos x="hc" y="b"/>
                      </a:cxn>
                      <a:cxn ang="10800000">
                        <a:pos x="l" y="vc"/>
                      </a:cxn>
                      <a:cxn ang="16200000">
                        <a:pos x="hc" y="t"/>
                      </a:cxn>
                    </a:cxnLst>
                    <a:rect l="0" t="0" r="0" b="0"/>
                    <a:pathLst>
                      <a:path>
                        <a:moveTo>
                          <a:pt x="0" y="975"/>
                        </a:moveTo>
                        <a:lnTo>
                          <a:pt x="439" y="975"/>
                        </a:lnTo>
                        <a:lnTo>
                          <a:pt x="180" y="90"/>
                        </a:lnTo>
                        <a:lnTo>
                          <a:pt x="439" y="975"/>
                        </a:lnTo>
                        <a:lnTo>
                          <a:pt x="270" y="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600" cap="flat">
                        <a:solidFill>
                          <a:srgbClr val="3465A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5369" name="AutoShape 9"/>
                <p:cNvSpPr>
                  <a:spLocks noChangeArrowheads="1"/>
                </p:cNvSpPr>
                <p:nvPr/>
              </p:nvSpPr>
              <p:spPr bwMode="auto">
                <a:xfrm>
                  <a:off x="2044" y="2692"/>
                  <a:ext cx="422" cy="399"/>
                </a:xfrm>
                <a:custGeom>
                  <a:avLst/>
                  <a:gdLst>
                    <a:gd name="G0" fmla="*/ 1865 1 2"/>
                    <a:gd name="G1" fmla="*/ 1 48365 11520"/>
                    <a:gd name="G2" fmla="*/ G1 32767 1"/>
                    <a:gd name="G3" fmla="*/ G2 1 32767"/>
                    <a:gd name="G4" fmla="cos G0 G3"/>
                    <a:gd name="G5" fmla="*/ 1763 1 2"/>
                    <a:gd name="G6" fmla="*/ 1 48365 11520"/>
                    <a:gd name="G7" fmla="*/ G6 32767 1"/>
                    <a:gd name="G8" fmla="*/ G7 1 32767"/>
                    <a:gd name="G9" fmla="sin G5 G8"/>
                    <a:gd name="G10" fmla="*/ 1865 1 2"/>
                    <a:gd name="G11" fmla="+- G10 0 G4"/>
                    <a:gd name="G12" fmla="+- G10 G4 0"/>
                    <a:gd name="G13" fmla="+- G12 0 0"/>
                    <a:gd name="G14" fmla="*/ 1763 1 2"/>
                    <a:gd name="G15" fmla="+- G14 0 G9"/>
                    <a:gd name="G16" fmla="+- G14 G9 0"/>
                    <a:gd name="G17" fmla="+- G16 0 0"/>
                    <a:gd name="G18" fmla="+- 1763 0 0"/>
                    <a:gd name="G19" fmla="+- 1865 0 0"/>
                    <a:gd name="G20" fmla="+- 180 0 0"/>
                    <a:gd name="G21" fmla="+- 90 0 0"/>
                    <a:gd name="G22" fmla="+- 270 0 0"/>
                    <a:gd name="G23" fmla="+- 90 0 0"/>
                    <a:gd name="G24" fmla="+- 0 0 0"/>
                    <a:gd name="G25" fmla="+- 90 0 0"/>
                    <a:gd name="G26" fmla="+- 90 0 0"/>
                    <a:gd name="G27" fmla="+- 90 0 0"/>
                  </a:gdLst>
                  <a:ahLst/>
                  <a:cxnLst>
                    <a:cxn ang="0">
                      <a:pos x="r" y="vc"/>
                    </a:cxn>
                    <a:cxn ang="5400000">
                      <a:pos x="hc" y="b"/>
                    </a:cxn>
                    <a:cxn ang="10800000">
                      <a:pos x="l" y="vc"/>
                    </a:cxn>
                    <a:cxn ang="16200000">
                      <a:pos x="hc" y="t"/>
                    </a:cxn>
                  </a:cxnLst>
                  <a:rect l="0" t="0" r="0" b="0"/>
                  <a:pathLst>
                    <a:path>
                      <a:moveTo>
                        <a:pt x="0" y="882"/>
                      </a:moveTo>
                      <a:lnTo>
                        <a:pt x="933" y="882"/>
                      </a:lnTo>
                      <a:lnTo>
                        <a:pt x="180" y="90"/>
                      </a:lnTo>
                      <a:lnTo>
                        <a:pt x="933" y="882"/>
                      </a:lnTo>
                      <a:lnTo>
                        <a:pt x="270" y="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00" cap="flat">
                      <a:solidFill>
                        <a:srgbClr val="3465A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5370" name="AutoShape 10"/>
              <p:cNvSpPr>
                <a:spLocks noChangeArrowheads="1"/>
              </p:cNvSpPr>
              <p:nvPr/>
            </p:nvSpPr>
            <p:spPr bwMode="auto">
              <a:xfrm>
                <a:off x="1985" y="2832"/>
                <a:ext cx="544" cy="627"/>
              </a:xfrm>
              <a:custGeom>
                <a:avLst/>
                <a:gdLst>
                  <a:gd name="G0" fmla="*/ 2404 1 2"/>
                  <a:gd name="G1" fmla="*/ 1 48365 11520"/>
                  <a:gd name="G2" fmla="*/ G1 32767 1"/>
                  <a:gd name="G3" fmla="*/ G2 1 32767"/>
                  <a:gd name="G4" fmla="cos G0 G3"/>
                  <a:gd name="G5" fmla="*/ 2769 1 2"/>
                  <a:gd name="G6" fmla="*/ 1 48365 11520"/>
                  <a:gd name="G7" fmla="*/ G6 32767 1"/>
                  <a:gd name="G8" fmla="*/ G7 1 32767"/>
                  <a:gd name="G9" fmla="sin G5 G8"/>
                  <a:gd name="G10" fmla="*/ 2404 1 2"/>
                  <a:gd name="G11" fmla="+- G10 0 G4"/>
                  <a:gd name="G12" fmla="+- G10 G4 0"/>
                  <a:gd name="G13" fmla="+- G12 0 0"/>
                  <a:gd name="G14" fmla="*/ 2769 1 2"/>
                  <a:gd name="G15" fmla="+- G14 0 G9"/>
                  <a:gd name="G16" fmla="+- G14 G9 0"/>
                  <a:gd name="G17" fmla="+- G16 0 0"/>
                  <a:gd name="G18" fmla="+- 2769 0 0"/>
                  <a:gd name="G19" fmla="+- 2404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1385"/>
                    </a:moveTo>
                    <a:lnTo>
                      <a:pt x="1202" y="1385"/>
                    </a:lnTo>
                    <a:lnTo>
                      <a:pt x="180" y="90"/>
                    </a:lnTo>
                    <a:lnTo>
                      <a:pt x="1202" y="1385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71" name="AutoShape 11"/>
              <p:cNvSpPr>
                <a:spLocks noChangeArrowheads="1"/>
              </p:cNvSpPr>
              <p:nvPr/>
            </p:nvSpPr>
            <p:spPr bwMode="auto">
              <a:xfrm>
                <a:off x="1985" y="2293"/>
                <a:ext cx="544" cy="671"/>
              </a:xfrm>
              <a:custGeom>
                <a:avLst/>
                <a:gdLst>
                  <a:gd name="G0" fmla="*/ 2404 1 2"/>
                  <a:gd name="G1" fmla="*/ 1 48365 11520"/>
                  <a:gd name="G2" fmla="*/ G1 32767 1"/>
                  <a:gd name="G3" fmla="*/ G2 1 32767"/>
                  <a:gd name="G4" fmla="cos G0 G3"/>
                  <a:gd name="G5" fmla="*/ 2963 1 2"/>
                  <a:gd name="G6" fmla="*/ 1 48365 11520"/>
                  <a:gd name="G7" fmla="*/ G6 32767 1"/>
                  <a:gd name="G8" fmla="*/ G7 1 32767"/>
                  <a:gd name="G9" fmla="sin G5 G8"/>
                  <a:gd name="G10" fmla="*/ 2404 1 2"/>
                  <a:gd name="G11" fmla="+- G10 0 G4"/>
                  <a:gd name="G12" fmla="+- G10 G4 0"/>
                  <a:gd name="G13" fmla="+- G12 0 0"/>
                  <a:gd name="G14" fmla="*/ 2963 1 2"/>
                  <a:gd name="G15" fmla="+- G14 0 G9"/>
                  <a:gd name="G16" fmla="+- G14 G9 0"/>
                  <a:gd name="G17" fmla="+- G16 0 0"/>
                  <a:gd name="G18" fmla="+- 2963 0 0"/>
                  <a:gd name="G19" fmla="+- 2404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1482"/>
                    </a:moveTo>
                    <a:lnTo>
                      <a:pt x="1202" y="1482"/>
                    </a:lnTo>
                    <a:lnTo>
                      <a:pt x="180" y="90"/>
                    </a:lnTo>
                    <a:lnTo>
                      <a:pt x="1202" y="1482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72" name="Rectangle 12"/>
              <p:cNvSpPr>
                <a:spLocks noChangeArrowheads="1"/>
              </p:cNvSpPr>
              <p:nvPr/>
            </p:nvSpPr>
            <p:spPr bwMode="auto">
              <a:xfrm>
                <a:off x="1961" y="2330"/>
                <a:ext cx="592" cy="10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73" name="AutoShape 13"/>
              <p:cNvSpPr>
                <a:spLocks noChangeArrowheads="1"/>
              </p:cNvSpPr>
              <p:nvPr/>
            </p:nvSpPr>
            <p:spPr bwMode="auto">
              <a:xfrm>
                <a:off x="1967" y="2159"/>
                <a:ext cx="576" cy="267"/>
              </a:xfrm>
              <a:custGeom>
                <a:avLst/>
                <a:gdLst>
                  <a:gd name="G0" fmla="+- 0 0 20922"/>
                  <a:gd name="G1" fmla="+- 32767 0 20922"/>
                  <a:gd name="G2" fmla="?: G1 20922 32767"/>
                  <a:gd name="G3" fmla="?: G0 0 G1"/>
                  <a:gd name="G4" fmla="min 2545 1184"/>
                  <a:gd name="G5" fmla="*/ G4 G3 1"/>
                  <a:gd name="G6" fmla="*/ G5 1 32767"/>
                  <a:gd name="G7" fmla="+- 2545 0 G6"/>
                  <a:gd name="G8" fmla="+- 1184 0 G6"/>
                  <a:gd name="G9" fmla="*/ G6 29289 1"/>
                  <a:gd name="G10" fmla="*/ G9 1 32767"/>
                  <a:gd name="G11" fmla="+- 2545 0 G10"/>
                  <a:gd name="G12" fmla="+- 1184 0 G10"/>
                  <a:gd name="G13" fmla="*/ 2545 1 2"/>
                  <a:gd name="G14" fmla="*/ 1184 1 2"/>
                  <a:gd name="G15" fmla="+- 1184 0 0"/>
                  <a:gd name="G16" fmla="+- 2545 0 0"/>
                  <a:gd name="G17" fmla="+- 180 0 0"/>
                  <a:gd name="G18" fmla="+- 90 0 0"/>
                  <a:gd name="G19" fmla="+- 270 0 0"/>
                  <a:gd name="G20" fmla="+- 90 0 0"/>
                  <a:gd name="G21" fmla="+- 0 0 0"/>
                  <a:gd name="G22" fmla="+- 90 0 0"/>
                  <a:gd name="G23" fmla="+- 90 0 0"/>
                  <a:gd name="G24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428"/>
                    </a:moveTo>
                    <a:lnTo>
                      <a:pt x="428" y="428"/>
                    </a:lnTo>
                    <a:lnTo>
                      <a:pt x="180" y="90"/>
                    </a:lnTo>
                    <a:lnTo>
                      <a:pt x="2117" y="0"/>
                    </a:lnTo>
                    <a:lnTo>
                      <a:pt x="428" y="428"/>
                    </a:lnTo>
                    <a:lnTo>
                      <a:pt x="270" y="90"/>
                    </a:lnTo>
                    <a:lnTo>
                      <a:pt x="2545" y="756"/>
                    </a:lnTo>
                    <a:lnTo>
                      <a:pt x="428" y="4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5374" name="Picture 1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41" y="2030"/>
                <a:ext cx="1233" cy="15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15375" name="AutoShape 15"/>
          <p:cNvSpPr>
            <a:spLocks noChangeArrowheads="1"/>
          </p:cNvSpPr>
          <p:nvPr/>
        </p:nvSpPr>
        <p:spPr bwMode="auto">
          <a:xfrm>
            <a:off x="4435475" y="3448050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6" name="AutoShape 16"/>
          <p:cNvSpPr>
            <a:spLocks noChangeArrowheads="1"/>
          </p:cNvSpPr>
          <p:nvPr/>
        </p:nvSpPr>
        <p:spPr bwMode="auto">
          <a:xfrm>
            <a:off x="4435475" y="4543425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7" name="AutoShape 17"/>
          <p:cNvSpPr>
            <a:spLocks noChangeArrowheads="1"/>
          </p:cNvSpPr>
          <p:nvPr/>
        </p:nvSpPr>
        <p:spPr bwMode="auto">
          <a:xfrm>
            <a:off x="4478338" y="3487738"/>
            <a:ext cx="755650" cy="755650"/>
          </a:xfrm>
          <a:custGeom>
            <a:avLst/>
            <a:gdLst>
              <a:gd name="G0" fmla="*/ 2100 1 2"/>
              <a:gd name="G1" fmla="*/ 1 48365 11520"/>
              <a:gd name="G2" fmla="*/ G1 32767 1"/>
              <a:gd name="G3" fmla="*/ G2 1 32767"/>
              <a:gd name="G4" fmla="cos G0 G3"/>
              <a:gd name="G5" fmla="*/ 2100 1 2"/>
              <a:gd name="G6" fmla="*/ 1 48365 11520"/>
              <a:gd name="G7" fmla="*/ G6 32767 1"/>
              <a:gd name="G8" fmla="*/ G7 1 32767"/>
              <a:gd name="G9" fmla="sin G5 G8"/>
              <a:gd name="G10" fmla="*/ 2100 1 2"/>
              <a:gd name="G11" fmla="+- G10 0 G4"/>
              <a:gd name="G12" fmla="+- G10 G4 0"/>
              <a:gd name="G13" fmla="+- G12 0 0"/>
              <a:gd name="G14" fmla="*/ 2100 1 2"/>
              <a:gd name="G15" fmla="+- G14 0 G9"/>
              <a:gd name="G16" fmla="+- G14 G9 0"/>
              <a:gd name="G17" fmla="+- G16 0 0"/>
              <a:gd name="G18" fmla="+- 2100 0 0"/>
              <a:gd name="G19" fmla="+- 2100 0 0"/>
              <a:gd name="G20" fmla="+- 180 0 0"/>
              <a:gd name="G21" fmla="+- 90 0 0"/>
              <a:gd name="G22" fmla="+- 270 0 0"/>
              <a:gd name="G23" fmla="+- 90 0 0"/>
              <a:gd name="G24" fmla="+- 0 0 0"/>
              <a:gd name="G25" fmla="+- 90 0 0"/>
              <a:gd name="G26" fmla="+- 90 0 0"/>
              <a:gd name="G27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050"/>
                </a:moveTo>
                <a:lnTo>
                  <a:pt x="1050" y="1050"/>
                </a:lnTo>
                <a:lnTo>
                  <a:pt x="180" y="90"/>
                </a:lnTo>
                <a:lnTo>
                  <a:pt x="1050" y="1050"/>
                </a:lnTo>
                <a:lnTo>
                  <a:pt x="270" y="90"/>
                </a:lnTo>
                <a:close/>
              </a:path>
            </a:pathLst>
          </a:custGeom>
          <a:solidFill>
            <a:srgbClr val="95CF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8" name="AutoShape 18"/>
          <p:cNvSpPr>
            <a:spLocks noChangeArrowheads="1"/>
          </p:cNvSpPr>
          <p:nvPr/>
        </p:nvSpPr>
        <p:spPr bwMode="auto">
          <a:xfrm>
            <a:off x="8274050" y="3448050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79" name="AutoShape 19"/>
          <p:cNvSpPr>
            <a:spLocks noChangeArrowheads="1"/>
          </p:cNvSpPr>
          <p:nvPr/>
        </p:nvSpPr>
        <p:spPr bwMode="auto">
          <a:xfrm>
            <a:off x="8274050" y="4543425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>
            <a:off x="8316913" y="3487738"/>
            <a:ext cx="755650" cy="755650"/>
          </a:xfrm>
          <a:custGeom>
            <a:avLst/>
            <a:gdLst>
              <a:gd name="G0" fmla="*/ 2100 1 2"/>
              <a:gd name="G1" fmla="*/ 1 48365 11520"/>
              <a:gd name="G2" fmla="*/ G1 32767 1"/>
              <a:gd name="G3" fmla="*/ G2 1 32767"/>
              <a:gd name="G4" fmla="cos G0 G3"/>
              <a:gd name="G5" fmla="*/ 2100 1 2"/>
              <a:gd name="G6" fmla="*/ 1 48365 11520"/>
              <a:gd name="G7" fmla="*/ G6 32767 1"/>
              <a:gd name="G8" fmla="*/ G7 1 32767"/>
              <a:gd name="G9" fmla="sin G5 G8"/>
              <a:gd name="G10" fmla="*/ 2100 1 2"/>
              <a:gd name="G11" fmla="+- G10 0 G4"/>
              <a:gd name="G12" fmla="+- G10 G4 0"/>
              <a:gd name="G13" fmla="+- G12 0 0"/>
              <a:gd name="G14" fmla="*/ 2100 1 2"/>
              <a:gd name="G15" fmla="+- G14 0 G9"/>
              <a:gd name="G16" fmla="+- G14 G9 0"/>
              <a:gd name="G17" fmla="+- G16 0 0"/>
              <a:gd name="G18" fmla="+- 2100 0 0"/>
              <a:gd name="G19" fmla="+- 2100 0 0"/>
              <a:gd name="G20" fmla="+- 180 0 0"/>
              <a:gd name="G21" fmla="+- 90 0 0"/>
              <a:gd name="G22" fmla="+- 270 0 0"/>
              <a:gd name="G23" fmla="+- 90 0 0"/>
              <a:gd name="G24" fmla="+- 0 0 0"/>
              <a:gd name="G25" fmla="+- 90 0 0"/>
              <a:gd name="G26" fmla="+- 90 0 0"/>
              <a:gd name="G27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050"/>
                </a:moveTo>
                <a:lnTo>
                  <a:pt x="1050" y="1050"/>
                </a:lnTo>
                <a:lnTo>
                  <a:pt x="180" y="90"/>
                </a:lnTo>
                <a:lnTo>
                  <a:pt x="1050" y="1050"/>
                </a:lnTo>
                <a:lnTo>
                  <a:pt x="270" y="90"/>
                </a:lnTo>
                <a:close/>
              </a:path>
            </a:pathLst>
          </a:custGeom>
          <a:solidFill>
            <a:srgbClr val="95CF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9058275" y="4749800"/>
            <a:ext cx="2374900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Бета-пальмітат 30%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5195888" y="3530600"/>
            <a:ext cx="26035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Білок	2,7 г / 100 мл</a:t>
            </a:r>
          </a:p>
          <a:p>
            <a:pPr marL="720725"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3,3 г / 100 ккал</a:t>
            </a: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5205413" y="4622800"/>
            <a:ext cx="273526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Пребіотики </a:t>
            </a:r>
            <a:r>
              <a:rPr lang="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GOS/FOS</a:t>
            </a:r>
            <a:r>
              <a:rPr lang="ru-RU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 </a:t>
            </a:r>
            <a:r>
              <a:rPr lang="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9:1</a:t>
            </a: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 0,8 г / 100 мл</a:t>
            </a:r>
          </a:p>
        </p:txBody>
      </p:sp>
      <p:grpSp>
        <p:nvGrpSpPr>
          <p:cNvPr id="15384" name="Group 24"/>
          <p:cNvGrpSpPr>
            <a:grpSpLocks/>
          </p:cNvGrpSpPr>
          <p:nvPr/>
        </p:nvGrpSpPr>
        <p:grpSpPr bwMode="auto">
          <a:xfrm>
            <a:off x="4660900" y="3671888"/>
            <a:ext cx="379413" cy="431800"/>
            <a:chOff x="2936" y="2313"/>
            <a:chExt cx="239" cy="272"/>
          </a:xfrm>
        </p:grpSpPr>
        <p:sp>
          <p:nvSpPr>
            <p:cNvPr id="15385" name="AutoShape 25"/>
            <p:cNvSpPr>
              <a:spLocks noChangeArrowheads="1"/>
            </p:cNvSpPr>
            <p:nvPr/>
          </p:nvSpPr>
          <p:spPr bwMode="auto">
            <a:xfrm>
              <a:off x="2936" y="2313"/>
              <a:ext cx="137" cy="137"/>
            </a:xfrm>
            <a:custGeom>
              <a:avLst/>
              <a:gdLst>
                <a:gd name="G0" fmla="*/ 609 1 2"/>
                <a:gd name="G1" fmla="*/ 1 48365 11520"/>
                <a:gd name="G2" fmla="*/ G1 32767 1"/>
                <a:gd name="G3" fmla="*/ G2 1 32767"/>
                <a:gd name="G4" fmla="cos G0 G3"/>
                <a:gd name="G5" fmla="*/ 609 1 2"/>
                <a:gd name="G6" fmla="*/ 1 48365 11520"/>
                <a:gd name="G7" fmla="*/ G6 32767 1"/>
                <a:gd name="G8" fmla="*/ G7 1 32767"/>
                <a:gd name="G9" fmla="sin G5 G8"/>
                <a:gd name="G10" fmla="*/ 609 1 2"/>
                <a:gd name="G11" fmla="+- G10 0 G4"/>
                <a:gd name="G12" fmla="+- G10 G4 0"/>
                <a:gd name="G13" fmla="+- G12 0 0"/>
                <a:gd name="G14" fmla="*/ 609 1 2"/>
                <a:gd name="G15" fmla="+- G14 0 G9"/>
                <a:gd name="G16" fmla="+- G14 G9 0"/>
                <a:gd name="G17" fmla="+- G16 0 0"/>
                <a:gd name="G18" fmla="+- 609 0 0"/>
                <a:gd name="G19" fmla="+- 609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305"/>
                  </a:moveTo>
                  <a:lnTo>
                    <a:pt x="305" y="305"/>
                  </a:lnTo>
                  <a:lnTo>
                    <a:pt x="180" y="90"/>
                  </a:lnTo>
                  <a:lnTo>
                    <a:pt x="305" y="305"/>
                  </a:lnTo>
                  <a:lnTo>
                    <a:pt x="270" y="90"/>
                  </a:lnTo>
                  <a:close/>
                </a:path>
              </a:pathLst>
            </a:custGeom>
            <a:noFill/>
            <a:ln w="28440" cap="flat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6" name="AutoShape 26"/>
            <p:cNvSpPr>
              <a:spLocks noChangeArrowheads="1"/>
            </p:cNvSpPr>
            <p:nvPr/>
          </p:nvSpPr>
          <p:spPr bwMode="auto">
            <a:xfrm>
              <a:off x="3038" y="2345"/>
              <a:ext cx="137" cy="137"/>
            </a:xfrm>
            <a:custGeom>
              <a:avLst/>
              <a:gdLst>
                <a:gd name="G0" fmla="*/ 609 1 2"/>
                <a:gd name="G1" fmla="*/ 1 48365 11520"/>
                <a:gd name="G2" fmla="*/ G1 32767 1"/>
                <a:gd name="G3" fmla="*/ G2 1 32767"/>
                <a:gd name="G4" fmla="cos G0 G3"/>
                <a:gd name="G5" fmla="*/ 609 1 2"/>
                <a:gd name="G6" fmla="*/ 1 48365 11520"/>
                <a:gd name="G7" fmla="*/ G6 32767 1"/>
                <a:gd name="G8" fmla="*/ G7 1 32767"/>
                <a:gd name="G9" fmla="sin G5 G8"/>
                <a:gd name="G10" fmla="*/ 609 1 2"/>
                <a:gd name="G11" fmla="+- G10 0 G4"/>
                <a:gd name="G12" fmla="+- G10 G4 0"/>
                <a:gd name="G13" fmla="+- G12 0 0"/>
                <a:gd name="G14" fmla="*/ 609 1 2"/>
                <a:gd name="G15" fmla="+- G14 0 G9"/>
                <a:gd name="G16" fmla="+- G14 G9 0"/>
                <a:gd name="G17" fmla="+- G16 0 0"/>
                <a:gd name="G18" fmla="+- 609 0 0"/>
                <a:gd name="G19" fmla="+- 609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305"/>
                  </a:moveTo>
                  <a:lnTo>
                    <a:pt x="305" y="305"/>
                  </a:lnTo>
                  <a:lnTo>
                    <a:pt x="180" y="90"/>
                  </a:lnTo>
                  <a:lnTo>
                    <a:pt x="305" y="305"/>
                  </a:lnTo>
                  <a:lnTo>
                    <a:pt x="270" y="90"/>
                  </a:lnTo>
                  <a:close/>
                </a:path>
              </a:pathLst>
            </a:custGeom>
            <a:noFill/>
            <a:ln w="28440" cap="flat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7" name="AutoShape 27"/>
            <p:cNvSpPr>
              <a:spLocks noChangeArrowheads="1"/>
            </p:cNvSpPr>
            <p:nvPr/>
          </p:nvSpPr>
          <p:spPr bwMode="auto">
            <a:xfrm>
              <a:off x="3011" y="2448"/>
              <a:ext cx="137" cy="137"/>
            </a:xfrm>
            <a:custGeom>
              <a:avLst/>
              <a:gdLst>
                <a:gd name="G0" fmla="*/ 609 1 2"/>
                <a:gd name="G1" fmla="*/ 1 48365 11520"/>
                <a:gd name="G2" fmla="*/ G1 32767 1"/>
                <a:gd name="G3" fmla="*/ G2 1 32767"/>
                <a:gd name="G4" fmla="cos G0 G3"/>
                <a:gd name="G5" fmla="*/ 609 1 2"/>
                <a:gd name="G6" fmla="*/ 1 48365 11520"/>
                <a:gd name="G7" fmla="*/ G6 32767 1"/>
                <a:gd name="G8" fmla="*/ G7 1 32767"/>
                <a:gd name="G9" fmla="sin G5 G8"/>
                <a:gd name="G10" fmla="*/ 609 1 2"/>
                <a:gd name="G11" fmla="+- G10 0 G4"/>
                <a:gd name="G12" fmla="+- G10 G4 0"/>
                <a:gd name="G13" fmla="+- G12 0 0"/>
                <a:gd name="G14" fmla="*/ 609 1 2"/>
                <a:gd name="G15" fmla="+- G14 0 G9"/>
                <a:gd name="G16" fmla="+- G14 G9 0"/>
                <a:gd name="G17" fmla="+- G16 0 0"/>
                <a:gd name="G18" fmla="+- 609 0 0"/>
                <a:gd name="G19" fmla="+- 609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305"/>
                  </a:moveTo>
                  <a:lnTo>
                    <a:pt x="305" y="305"/>
                  </a:lnTo>
                  <a:lnTo>
                    <a:pt x="180" y="90"/>
                  </a:lnTo>
                  <a:lnTo>
                    <a:pt x="305" y="305"/>
                  </a:lnTo>
                  <a:lnTo>
                    <a:pt x="270" y="90"/>
                  </a:lnTo>
                  <a:close/>
                </a:path>
              </a:pathLst>
            </a:custGeom>
            <a:noFill/>
            <a:ln w="28440" cap="flat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9043988" y="3530600"/>
            <a:ext cx="27940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Середньоланцюгові тригліцериди</a:t>
            </a:r>
          </a:p>
        </p:txBody>
      </p:sp>
      <p:pic>
        <p:nvPicPr>
          <p:cNvPr id="15389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163" y="3584575"/>
            <a:ext cx="566737" cy="56991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390" name="Group 30"/>
          <p:cNvGrpSpPr>
            <a:grpSpLocks/>
          </p:cNvGrpSpPr>
          <p:nvPr/>
        </p:nvGrpSpPr>
        <p:grpSpPr bwMode="auto">
          <a:xfrm>
            <a:off x="4481513" y="4583113"/>
            <a:ext cx="754062" cy="754062"/>
            <a:chOff x="2823" y="2887"/>
            <a:chExt cx="475" cy="475"/>
          </a:xfrm>
        </p:grpSpPr>
        <p:sp>
          <p:nvSpPr>
            <p:cNvPr id="15391" name="AutoShape 31"/>
            <p:cNvSpPr>
              <a:spLocks noChangeArrowheads="1"/>
            </p:cNvSpPr>
            <p:nvPr/>
          </p:nvSpPr>
          <p:spPr bwMode="auto">
            <a:xfrm>
              <a:off x="2823" y="2887"/>
              <a:ext cx="475" cy="475"/>
            </a:xfrm>
            <a:custGeom>
              <a:avLst/>
              <a:gdLst>
                <a:gd name="G0" fmla="*/ 2100 1 2"/>
                <a:gd name="G1" fmla="*/ 1 48365 11520"/>
                <a:gd name="G2" fmla="*/ G1 32767 1"/>
                <a:gd name="G3" fmla="*/ G2 1 32767"/>
                <a:gd name="G4" fmla="cos G0 G3"/>
                <a:gd name="G5" fmla="*/ 2100 1 2"/>
                <a:gd name="G6" fmla="*/ 1 48365 11520"/>
                <a:gd name="G7" fmla="*/ G6 32767 1"/>
                <a:gd name="G8" fmla="*/ G7 1 32767"/>
                <a:gd name="G9" fmla="sin G5 G8"/>
                <a:gd name="G10" fmla="*/ 2100 1 2"/>
                <a:gd name="G11" fmla="+- G10 0 G4"/>
                <a:gd name="G12" fmla="+- G10 G4 0"/>
                <a:gd name="G13" fmla="+- G12 0 0"/>
                <a:gd name="G14" fmla="*/ 2100 1 2"/>
                <a:gd name="G15" fmla="+- G14 0 G9"/>
                <a:gd name="G16" fmla="+- G14 G9 0"/>
                <a:gd name="G17" fmla="+- G16 0 0"/>
                <a:gd name="G18" fmla="+- 2100 0 0"/>
                <a:gd name="G19" fmla="+- 210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050"/>
                  </a:moveTo>
                  <a:lnTo>
                    <a:pt x="1050" y="1050"/>
                  </a:lnTo>
                  <a:lnTo>
                    <a:pt x="180" y="90"/>
                  </a:lnTo>
                  <a:lnTo>
                    <a:pt x="1050" y="105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95CF9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5392" name="Picture 3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7" t="6079" r="7037" b="6079"/>
            <a:stretch>
              <a:fillRect/>
            </a:stretch>
          </p:blipFill>
          <p:spPr bwMode="auto">
            <a:xfrm>
              <a:off x="2835" y="2901"/>
              <a:ext cx="450" cy="45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7037" t="6079" r="7037" b="6079"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0" y="6553200"/>
            <a:ext cx="12192000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Безумовна перевага надається грудному вигодовуванню. Матеріал призначений для медичних працівників.</a:t>
            </a:r>
          </a:p>
        </p:txBody>
      </p:sp>
      <p:grpSp>
        <p:nvGrpSpPr>
          <p:cNvPr id="15394" name="Group 34"/>
          <p:cNvGrpSpPr>
            <a:grpSpLocks/>
          </p:cNvGrpSpPr>
          <p:nvPr/>
        </p:nvGrpSpPr>
        <p:grpSpPr bwMode="auto">
          <a:xfrm>
            <a:off x="8320088" y="4583113"/>
            <a:ext cx="754062" cy="754062"/>
            <a:chOff x="5241" y="2887"/>
            <a:chExt cx="475" cy="475"/>
          </a:xfrm>
        </p:grpSpPr>
        <p:sp>
          <p:nvSpPr>
            <p:cNvPr id="15395" name="AutoShape 35"/>
            <p:cNvSpPr>
              <a:spLocks noChangeArrowheads="1"/>
            </p:cNvSpPr>
            <p:nvPr/>
          </p:nvSpPr>
          <p:spPr bwMode="auto">
            <a:xfrm>
              <a:off x="5241" y="2887"/>
              <a:ext cx="475" cy="475"/>
            </a:xfrm>
            <a:custGeom>
              <a:avLst/>
              <a:gdLst>
                <a:gd name="G0" fmla="*/ 2100 1 2"/>
                <a:gd name="G1" fmla="*/ 1 48365 11520"/>
                <a:gd name="G2" fmla="*/ G1 32767 1"/>
                <a:gd name="G3" fmla="*/ G2 1 32767"/>
                <a:gd name="G4" fmla="cos G0 G3"/>
                <a:gd name="G5" fmla="*/ 2100 1 2"/>
                <a:gd name="G6" fmla="*/ 1 48365 11520"/>
                <a:gd name="G7" fmla="*/ G6 32767 1"/>
                <a:gd name="G8" fmla="*/ G7 1 32767"/>
                <a:gd name="G9" fmla="sin G5 G8"/>
                <a:gd name="G10" fmla="*/ 2100 1 2"/>
                <a:gd name="G11" fmla="+- G10 0 G4"/>
                <a:gd name="G12" fmla="+- G10 G4 0"/>
                <a:gd name="G13" fmla="+- G12 0 0"/>
                <a:gd name="G14" fmla="*/ 2100 1 2"/>
                <a:gd name="G15" fmla="+- G14 0 G9"/>
                <a:gd name="G16" fmla="+- G14 G9 0"/>
                <a:gd name="G17" fmla="+- G16 0 0"/>
                <a:gd name="G18" fmla="+- 2100 0 0"/>
                <a:gd name="G19" fmla="+- 210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050"/>
                  </a:moveTo>
                  <a:lnTo>
                    <a:pt x="1050" y="1050"/>
                  </a:lnTo>
                  <a:lnTo>
                    <a:pt x="180" y="90"/>
                  </a:lnTo>
                  <a:lnTo>
                    <a:pt x="1050" y="105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95CF9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5396" name="Picture 3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5" y="2941"/>
              <a:ext cx="429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09575" y="304800"/>
            <a:ext cx="11047413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Рідка форма суміші – готова до вживання,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стерильна й зручна у використанні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" t="20712" r="2808" b="17668"/>
          <a:stretch>
            <a:fillRect/>
          </a:stretch>
        </p:blipFill>
        <p:spPr bwMode="auto">
          <a:xfrm>
            <a:off x="3471863" y="1987550"/>
            <a:ext cx="8085137" cy="39624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824" t="20712" r="2808" b="17668"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493713" y="2339975"/>
            <a:ext cx="2501900" cy="3128963"/>
            <a:chOff x="311" y="1474"/>
            <a:chExt cx="1576" cy="1971"/>
          </a:xfrm>
        </p:grpSpPr>
        <p:grpSp>
          <p:nvGrpSpPr>
            <p:cNvPr id="16388" name="Group 4"/>
            <p:cNvGrpSpPr>
              <a:grpSpLocks/>
            </p:cNvGrpSpPr>
            <p:nvPr/>
          </p:nvGrpSpPr>
          <p:grpSpPr bwMode="auto">
            <a:xfrm>
              <a:off x="727" y="2321"/>
              <a:ext cx="746" cy="960"/>
              <a:chOff x="727" y="2321"/>
              <a:chExt cx="746" cy="960"/>
            </a:xfrm>
          </p:grpSpPr>
          <p:grpSp>
            <p:nvGrpSpPr>
              <p:cNvPr id="16389" name="Group 5"/>
              <p:cNvGrpSpPr>
                <a:grpSpLocks/>
              </p:cNvGrpSpPr>
              <p:nvPr/>
            </p:nvGrpSpPr>
            <p:grpSpPr bwMode="auto">
              <a:xfrm>
                <a:off x="727" y="2716"/>
                <a:ext cx="746" cy="564"/>
                <a:chOff x="727" y="2716"/>
                <a:chExt cx="746" cy="564"/>
              </a:xfrm>
            </p:grpSpPr>
            <p:sp>
              <p:nvSpPr>
                <p:cNvPr id="16390" name="AutoShape 6"/>
                <p:cNvSpPr>
                  <a:spLocks noChangeArrowheads="1"/>
                </p:cNvSpPr>
                <p:nvPr/>
              </p:nvSpPr>
              <p:spPr bwMode="auto">
                <a:xfrm>
                  <a:off x="1220" y="2716"/>
                  <a:ext cx="253" cy="564"/>
                </a:xfrm>
                <a:custGeom>
                  <a:avLst/>
                  <a:gdLst>
                    <a:gd name="G0" fmla="*/ 1122 1 2"/>
                    <a:gd name="G1" fmla="*/ 1 48365 11520"/>
                    <a:gd name="G2" fmla="*/ G1 32767 1"/>
                    <a:gd name="G3" fmla="*/ G2 1 32767"/>
                    <a:gd name="G4" fmla="cos G0 G3"/>
                    <a:gd name="G5" fmla="*/ 2493 1 2"/>
                    <a:gd name="G6" fmla="*/ 1 48365 11520"/>
                    <a:gd name="G7" fmla="*/ G6 32767 1"/>
                    <a:gd name="G8" fmla="*/ G7 1 32767"/>
                    <a:gd name="G9" fmla="sin G5 G8"/>
                    <a:gd name="G10" fmla="*/ 1122 1 2"/>
                    <a:gd name="G11" fmla="+- G10 0 G4"/>
                    <a:gd name="G12" fmla="+- G10 G4 0"/>
                    <a:gd name="G13" fmla="+- G12 0 0"/>
                    <a:gd name="G14" fmla="*/ 2493 1 2"/>
                    <a:gd name="G15" fmla="+- G14 0 G9"/>
                    <a:gd name="G16" fmla="+- G14 G9 0"/>
                    <a:gd name="G17" fmla="+- G16 0 0"/>
                    <a:gd name="G18" fmla="+- 2493 0 0"/>
                    <a:gd name="G19" fmla="+- 1122 0 0"/>
                    <a:gd name="G20" fmla="+- 180 0 0"/>
                    <a:gd name="G21" fmla="+- 90 0 0"/>
                    <a:gd name="G22" fmla="+- 270 0 0"/>
                    <a:gd name="G23" fmla="+- 90 0 0"/>
                    <a:gd name="G24" fmla="+- 0 0 0"/>
                    <a:gd name="G25" fmla="+- 90 0 0"/>
                    <a:gd name="G26" fmla="+- 90 0 0"/>
                    <a:gd name="G27" fmla="+- 90 0 0"/>
                  </a:gdLst>
                  <a:ahLst/>
                  <a:cxnLst>
                    <a:cxn ang="0">
                      <a:pos x="r" y="vc"/>
                    </a:cxn>
                    <a:cxn ang="5400000">
                      <a:pos x="hc" y="b"/>
                    </a:cxn>
                    <a:cxn ang="10800000">
                      <a:pos x="l" y="vc"/>
                    </a:cxn>
                    <a:cxn ang="16200000">
                      <a:pos x="hc" y="t"/>
                    </a:cxn>
                  </a:cxnLst>
                  <a:rect l="0" t="0" r="0" b="0"/>
                  <a:pathLst>
                    <a:path>
                      <a:moveTo>
                        <a:pt x="0" y="1247"/>
                      </a:moveTo>
                      <a:lnTo>
                        <a:pt x="561" y="1247"/>
                      </a:lnTo>
                      <a:lnTo>
                        <a:pt x="180" y="90"/>
                      </a:lnTo>
                      <a:lnTo>
                        <a:pt x="561" y="1247"/>
                      </a:lnTo>
                      <a:lnTo>
                        <a:pt x="270" y="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00" cap="flat">
                      <a:solidFill>
                        <a:srgbClr val="3465A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391" name="AutoShape 7"/>
                <p:cNvSpPr>
                  <a:spLocks noChangeArrowheads="1"/>
                </p:cNvSpPr>
                <p:nvPr/>
              </p:nvSpPr>
              <p:spPr bwMode="auto">
                <a:xfrm>
                  <a:off x="727" y="2716"/>
                  <a:ext cx="253" cy="564"/>
                </a:xfrm>
                <a:custGeom>
                  <a:avLst/>
                  <a:gdLst>
                    <a:gd name="G0" fmla="*/ 1122 1 2"/>
                    <a:gd name="G1" fmla="*/ 1 48365 11520"/>
                    <a:gd name="G2" fmla="*/ G1 32767 1"/>
                    <a:gd name="G3" fmla="*/ G2 1 32767"/>
                    <a:gd name="G4" fmla="cos G0 G3"/>
                    <a:gd name="G5" fmla="*/ 2493 1 2"/>
                    <a:gd name="G6" fmla="*/ 1 48365 11520"/>
                    <a:gd name="G7" fmla="*/ G6 32767 1"/>
                    <a:gd name="G8" fmla="*/ G7 1 32767"/>
                    <a:gd name="G9" fmla="sin G5 G8"/>
                    <a:gd name="G10" fmla="*/ 1122 1 2"/>
                    <a:gd name="G11" fmla="+- G10 0 G4"/>
                    <a:gd name="G12" fmla="+- G10 G4 0"/>
                    <a:gd name="G13" fmla="+- G12 0 0"/>
                    <a:gd name="G14" fmla="*/ 2493 1 2"/>
                    <a:gd name="G15" fmla="+- G14 0 G9"/>
                    <a:gd name="G16" fmla="+- G14 G9 0"/>
                    <a:gd name="G17" fmla="+- G16 0 0"/>
                    <a:gd name="G18" fmla="+- 2493 0 0"/>
                    <a:gd name="G19" fmla="+- 1122 0 0"/>
                    <a:gd name="G20" fmla="+- 180 0 0"/>
                    <a:gd name="G21" fmla="+- 90 0 0"/>
                    <a:gd name="G22" fmla="+- 270 0 0"/>
                    <a:gd name="G23" fmla="+- 90 0 0"/>
                    <a:gd name="G24" fmla="+- 0 0 0"/>
                    <a:gd name="G25" fmla="+- 90 0 0"/>
                    <a:gd name="G26" fmla="+- 90 0 0"/>
                    <a:gd name="G27" fmla="+- 90 0 0"/>
                  </a:gdLst>
                  <a:ahLst/>
                  <a:cxnLst>
                    <a:cxn ang="0">
                      <a:pos x="r" y="vc"/>
                    </a:cxn>
                    <a:cxn ang="5400000">
                      <a:pos x="hc" y="b"/>
                    </a:cxn>
                    <a:cxn ang="10800000">
                      <a:pos x="l" y="vc"/>
                    </a:cxn>
                    <a:cxn ang="16200000">
                      <a:pos x="hc" y="t"/>
                    </a:cxn>
                  </a:cxnLst>
                  <a:rect l="0" t="0" r="0" b="0"/>
                  <a:pathLst>
                    <a:path>
                      <a:moveTo>
                        <a:pt x="0" y="1247"/>
                      </a:moveTo>
                      <a:lnTo>
                        <a:pt x="561" y="1247"/>
                      </a:lnTo>
                      <a:lnTo>
                        <a:pt x="180" y="90"/>
                      </a:lnTo>
                      <a:lnTo>
                        <a:pt x="561" y="1247"/>
                      </a:lnTo>
                      <a:lnTo>
                        <a:pt x="270" y="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00" cap="flat">
                      <a:solidFill>
                        <a:srgbClr val="3465A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6392" name="AutoShape 8"/>
              <p:cNvSpPr>
                <a:spLocks noChangeArrowheads="1"/>
              </p:cNvSpPr>
              <p:nvPr/>
            </p:nvSpPr>
            <p:spPr bwMode="auto">
              <a:xfrm>
                <a:off x="827" y="2321"/>
                <a:ext cx="539" cy="510"/>
              </a:xfrm>
              <a:custGeom>
                <a:avLst/>
                <a:gdLst>
                  <a:gd name="G0" fmla="*/ 2383 1 2"/>
                  <a:gd name="G1" fmla="*/ 1 48365 11520"/>
                  <a:gd name="G2" fmla="*/ G1 32767 1"/>
                  <a:gd name="G3" fmla="*/ G2 1 32767"/>
                  <a:gd name="G4" fmla="cos G0 G3"/>
                  <a:gd name="G5" fmla="*/ 2253 1 2"/>
                  <a:gd name="G6" fmla="*/ 1 48365 11520"/>
                  <a:gd name="G7" fmla="*/ G6 32767 1"/>
                  <a:gd name="G8" fmla="*/ G7 1 32767"/>
                  <a:gd name="G9" fmla="sin G5 G8"/>
                  <a:gd name="G10" fmla="*/ 2383 1 2"/>
                  <a:gd name="G11" fmla="+- G10 0 G4"/>
                  <a:gd name="G12" fmla="+- G10 G4 0"/>
                  <a:gd name="G13" fmla="+- G12 0 0"/>
                  <a:gd name="G14" fmla="*/ 2253 1 2"/>
                  <a:gd name="G15" fmla="+- G14 0 G9"/>
                  <a:gd name="G16" fmla="+- G14 G9 0"/>
                  <a:gd name="G17" fmla="+- G16 0 0"/>
                  <a:gd name="G18" fmla="+- 2253 0 0"/>
                  <a:gd name="G19" fmla="+- 2383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1127"/>
                    </a:moveTo>
                    <a:lnTo>
                      <a:pt x="1192" y="1127"/>
                    </a:lnTo>
                    <a:lnTo>
                      <a:pt x="180" y="90"/>
                    </a:lnTo>
                    <a:lnTo>
                      <a:pt x="1192" y="1127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6393" name="AutoShape 9"/>
            <p:cNvSpPr>
              <a:spLocks noChangeArrowheads="1"/>
            </p:cNvSpPr>
            <p:nvPr/>
          </p:nvSpPr>
          <p:spPr bwMode="auto">
            <a:xfrm>
              <a:off x="751" y="2500"/>
              <a:ext cx="695" cy="801"/>
            </a:xfrm>
            <a:custGeom>
              <a:avLst/>
              <a:gdLst>
                <a:gd name="G0" fmla="*/ 3072 1 2"/>
                <a:gd name="G1" fmla="*/ 1 48365 11520"/>
                <a:gd name="G2" fmla="*/ G1 32767 1"/>
                <a:gd name="G3" fmla="*/ G2 1 32767"/>
                <a:gd name="G4" fmla="cos G0 G3"/>
                <a:gd name="G5" fmla="*/ 3539 1 2"/>
                <a:gd name="G6" fmla="*/ 1 48365 11520"/>
                <a:gd name="G7" fmla="*/ G6 32767 1"/>
                <a:gd name="G8" fmla="*/ G7 1 32767"/>
                <a:gd name="G9" fmla="sin G5 G8"/>
                <a:gd name="G10" fmla="*/ 3072 1 2"/>
                <a:gd name="G11" fmla="+- G10 0 G4"/>
                <a:gd name="G12" fmla="+- G10 G4 0"/>
                <a:gd name="G13" fmla="+- G12 0 0"/>
                <a:gd name="G14" fmla="*/ 3539 1 2"/>
                <a:gd name="G15" fmla="+- G14 0 G9"/>
                <a:gd name="G16" fmla="+- G14 G9 0"/>
                <a:gd name="G17" fmla="+- G16 0 0"/>
                <a:gd name="G18" fmla="+- 3539 0 0"/>
                <a:gd name="G19" fmla="+- 3072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770"/>
                  </a:moveTo>
                  <a:lnTo>
                    <a:pt x="1536" y="1770"/>
                  </a:lnTo>
                  <a:lnTo>
                    <a:pt x="180" y="90"/>
                  </a:lnTo>
                  <a:lnTo>
                    <a:pt x="1536" y="177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4" name="AutoShape 10"/>
            <p:cNvSpPr>
              <a:spLocks noChangeArrowheads="1"/>
            </p:cNvSpPr>
            <p:nvPr/>
          </p:nvSpPr>
          <p:spPr bwMode="auto">
            <a:xfrm>
              <a:off x="751" y="1810"/>
              <a:ext cx="695" cy="858"/>
            </a:xfrm>
            <a:custGeom>
              <a:avLst/>
              <a:gdLst>
                <a:gd name="G0" fmla="*/ 3072 1 2"/>
                <a:gd name="G1" fmla="*/ 1 48365 11520"/>
                <a:gd name="G2" fmla="*/ G1 32767 1"/>
                <a:gd name="G3" fmla="*/ G2 1 32767"/>
                <a:gd name="G4" fmla="cos G0 G3"/>
                <a:gd name="G5" fmla="*/ 3787 1 2"/>
                <a:gd name="G6" fmla="*/ 1 48365 11520"/>
                <a:gd name="G7" fmla="*/ G6 32767 1"/>
                <a:gd name="G8" fmla="*/ G7 1 32767"/>
                <a:gd name="G9" fmla="sin G5 G8"/>
                <a:gd name="G10" fmla="*/ 3072 1 2"/>
                <a:gd name="G11" fmla="+- G10 0 G4"/>
                <a:gd name="G12" fmla="+- G10 G4 0"/>
                <a:gd name="G13" fmla="+- G12 0 0"/>
                <a:gd name="G14" fmla="*/ 3787 1 2"/>
                <a:gd name="G15" fmla="+- G14 0 G9"/>
                <a:gd name="G16" fmla="+- G14 G9 0"/>
                <a:gd name="G17" fmla="+- G16 0 0"/>
                <a:gd name="G18" fmla="+- 3787 0 0"/>
                <a:gd name="G19" fmla="+- 3072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894"/>
                  </a:moveTo>
                  <a:lnTo>
                    <a:pt x="1536" y="1894"/>
                  </a:lnTo>
                  <a:lnTo>
                    <a:pt x="180" y="90"/>
                  </a:lnTo>
                  <a:lnTo>
                    <a:pt x="1536" y="1894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5" name="Rectangle 11"/>
            <p:cNvSpPr>
              <a:spLocks noChangeArrowheads="1"/>
            </p:cNvSpPr>
            <p:nvPr/>
          </p:nvSpPr>
          <p:spPr bwMode="auto">
            <a:xfrm>
              <a:off x="720" y="1858"/>
              <a:ext cx="757" cy="1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6" name="AutoShape 12"/>
            <p:cNvSpPr>
              <a:spLocks noChangeArrowheads="1"/>
            </p:cNvSpPr>
            <p:nvPr/>
          </p:nvSpPr>
          <p:spPr bwMode="auto">
            <a:xfrm>
              <a:off x="727" y="1639"/>
              <a:ext cx="736" cy="342"/>
            </a:xfrm>
            <a:custGeom>
              <a:avLst/>
              <a:gdLst>
                <a:gd name="G0" fmla="+- 0 0 20922"/>
                <a:gd name="G1" fmla="+- 32767 0 20922"/>
                <a:gd name="G2" fmla="?: G1 20922 32767"/>
                <a:gd name="G3" fmla="?: G0 0 G1"/>
                <a:gd name="G4" fmla="min 3253 1514"/>
                <a:gd name="G5" fmla="*/ G4 G3 1"/>
                <a:gd name="G6" fmla="*/ G5 1 32767"/>
                <a:gd name="G7" fmla="+- 3253 0 G6"/>
                <a:gd name="G8" fmla="+- 1514 0 G6"/>
                <a:gd name="G9" fmla="*/ G6 29289 1"/>
                <a:gd name="G10" fmla="*/ G9 1 32767"/>
                <a:gd name="G11" fmla="+- 3253 0 G10"/>
                <a:gd name="G12" fmla="+- 1514 0 G10"/>
                <a:gd name="G13" fmla="*/ 3253 1 2"/>
                <a:gd name="G14" fmla="*/ 1514 1 2"/>
                <a:gd name="G15" fmla="+- 1514 0 0"/>
                <a:gd name="G16" fmla="+- 3253 0 0"/>
                <a:gd name="G17" fmla="+- 180 0 0"/>
                <a:gd name="G18" fmla="+- 90 0 0"/>
                <a:gd name="G19" fmla="+- 270 0 0"/>
                <a:gd name="G20" fmla="+- 90 0 0"/>
                <a:gd name="G21" fmla="+- 0 0 0"/>
                <a:gd name="G22" fmla="+- 90 0 0"/>
                <a:gd name="G23" fmla="+- 90 0 0"/>
                <a:gd name="G24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547"/>
                  </a:moveTo>
                  <a:lnTo>
                    <a:pt x="547" y="547"/>
                  </a:lnTo>
                  <a:lnTo>
                    <a:pt x="180" y="90"/>
                  </a:lnTo>
                  <a:lnTo>
                    <a:pt x="2706" y="0"/>
                  </a:lnTo>
                  <a:lnTo>
                    <a:pt x="547" y="547"/>
                  </a:lnTo>
                  <a:lnTo>
                    <a:pt x="270" y="90"/>
                  </a:lnTo>
                  <a:lnTo>
                    <a:pt x="3253" y="967"/>
                  </a:lnTo>
                  <a:lnTo>
                    <a:pt x="547" y="5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6397" name="Picture 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" y="1474"/>
              <a:ext cx="1576" cy="19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6553200"/>
            <a:ext cx="12192000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Безумовна перевага надається грудному вигодовуванню. Матеріал призначений для медичних працівників.</a:t>
            </a: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785813" y="6029325"/>
            <a:ext cx="1140618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Font typeface="Wingdings" panose="05000000000000000000" pitchFamily="2" charset="2"/>
              <a:buChar char=""/>
            </a:pPr>
            <a:r>
              <a:rPr lang="ru-RU" altLang="ru-RU" b="1">
                <a:latin typeface="Times New Roman" panose="02020603050405020304" pitchFamily="18" charset="0"/>
              </a:rPr>
              <a:t> Одна порція суміші </a:t>
            </a:r>
            <a:r>
              <a:rPr lang="" altLang="ru-RU" b="1">
                <a:latin typeface="Times New Roman" panose="02020603050405020304" pitchFamily="18" charset="0"/>
              </a:rPr>
              <a:t>Nutrilon «</a:t>
            </a:r>
            <a:r>
              <a:rPr lang="ru-RU" altLang="ru-RU" b="1">
                <a:latin typeface="Times New Roman" panose="02020603050405020304" pitchFamily="18" charset="0"/>
              </a:rPr>
              <a:t>Передчасний догляд» містить 3,3 г білка/100 ккал (2,7 г/100 мл)</a:t>
            </a:r>
          </a:p>
          <a:p>
            <a:pPr hangingPunct="1">
              <a:lnSpc>
                <a:spcPct val="100000"/>
              </a:lnSpc>
              <a:buClrTx/>
              <a:buSzTx/>
              <a:buFontTx/>
              <a:buNone/>
            </a:pPr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Пребіотики збільшують вміст біфідобактерій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у випорожненнях передчасно народжених</a:t>
            </a:r>
          </a:p>
        </p:txBody>
      </p:sp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1354138" y="6111875"/>
            <a:ext cx="1352550" cy="563563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758 1565"/>
              <a:gd name="G5" fmla="*/ G4 G3 1"/>
              <a:gd name="G6" fmla="*/ G5 1 32767"/>
              <a:gd name="G7" fmla="+- 3758 0 G6"/>
              <a:gd name="G8" fmla="+- 1565 0 G6"/>
              <a:gd name="G9" fmla="*/ G6 29289 1"/>
              <a:gd name="G10" fmla="*/ G9 1 32767"/>
              <a:gd name="G11" fmla="+- 3758 0 G10"/>
              <a:gd name="G12" fmla="+- 1565 0 G10"/>
              <a:gd name="G13" fmla="*/ 3758 1 2"/>
              <a:gd name="G14" fmla="*/ 1565 1 2"/>
              <a:gd name="G15" fmla="+- 1565 0 0"/>
              <a:gd name="G16" fmla="+- 3758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769"/>
                </a:moveTo>
                <a:lnTo>
                  <a:pt x="769" y="769"/>
                </a:lnTo>
                <a:lnTo>
                  <a:pt x="180" y="90"/>
                </a:lnTo>
                <a:lnTo>
                  <a:pt x="2989" y="0"/>
                </a:lnTo>
                <a:lnTo>
                  <a:pt x="769" y="769"/>
                </a:lnTo>
                <a:lnTo>
                  <a:pt x="270" y="90"/>
                </a:lnTo>
                <a:lnTo>
                  <a:pt x="3758" y="796"/>
                </a:lnTo>
                <a:lnTo>
                  <a:pt x="769" y="769"/>
                </a:lnTo>
                <a:close/>
              </a:path>
            </a:pathLst>
          </a:custGeom>
          <a:solidFill>
            <a:srgbClr val="74C4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>
            <a:lvl1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2400" b="1">
                <a:solidFill>
                  <a:srgbClr val="FFFFFF"/>
                </a:solidFill>
                <a:latin typeface="Calibri" panose="020F0502020204030204" pitchFamily="34" charset="0"/>
              </a:rPr>
              <a:t>20</a:t>
            </a:r>
            <a:r>
              <a:rPr lang="" altLang="ru-RU" sz="2400" b="1">
                <a:solidFill>
                  <a:srgbClr val="FFFFFF"/>
                </a:solidFill>
                <a:latin typeface="Calibri" panose="020F0502020204030204" pitchFamily="34" charset="0"/>
              </a:rPr>
              <a:t>0</a:t>
            </a:r>
            <a:r>
              <a:rPr lang="uk-UA" altLang="ru-RU" sz="2400" b="1">
                <a:solidFill>
                  <a:srgbClr val="FFFFFF"/>
                </a:solidFill>
                <a:latin typeface="Calibri" panose="020F0502020204030204" pitchFamily="34" charset="0"/>
              </a:rPr>
              <a:t>2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1311275" y="2901950"/>
            <a:ext cx="10529888" cy="2509838"/>
            <a:chOff x="826" y="1828"/>
            <a:chExt cx="6633" cy="1581"/>
          </a:xfrm>
        </p:grpSpPr>
        <p:sp>
          <p:nvSpPr>
            <p:cNvPr id="17412" name="AutoShape 4"/>
            <p:cNvSpPr>
              <a:spLocks noChangeArrowheads="1"/>
            </p:cNvSpPr>
            <p:nvPr/>
          </p:nvSpPr>
          <p:spPr bwMode="auto">
            <a:xfrm>
              <a:off x="826" y="1828"/>
              <a:ext cx="6633" cy="1581"/>
            </a:xfrm>
            <a:custGeom>
              <a:avLst/>
              <a:gdLst>
                <a:gd name="G0" fmla="+- 0 0 0"/>
                <a:gd name="G1" fmla="+- 32767 0 0"/>
                <a:gd name="G2" fmla="?: G1 0 32767"/>
                <a:gd name="G3" fmla="?: G0 0 G1"/>
                <a:gd name="G4" fmla="min 29256 6975"/>
                <a:gd name="G5" fmla="*/ G4 G3 1"/>
                <a:gd name="G6" fmla="*/ G5 1 32767"/>
                <a:gd name="G7" fmla="+- 29256 0 G6"/>
                <a:gd name="G8" fmla="+- 6975 0 G6"/>
                <a:gd name="G9" fmla="*/ G6 29289 1"/>
                <a:gd name="G10" fmla="*/ G9 1 32767"/>
                <a:gd name="G11" fmla="+- 29256 0 G10"/>
                <a:gd name="G12" fmla="+- 6975 0 G10"/>
                <a:gd name="G13" fmla="*/ 29256 1 2"/>
                <a:gd name="G14" fmla="*/ 6975 1 2"/>
                <a:gd name="G15" fmla="+- 6975 0 0"/>
                <a:gd name="G16" fmla="+- 29256 0 0"/>
                <a:gd name="G17" fmla="+- 180 0 0"/>
                <a:gd name="G18" fmla="+- 90 0 0"/>
                <a:gd name="G19" fmla="+- 270 0 0"/>
                <a:gd name="G20" fmla="+- 90 0 0"/>
                <a:gd name="G21" fmla="+- 0 0 0"/>
                <a:gd name="G22" fmla="+- 90 0 0"/>
                <a:gd name="G23" fmla="+- 90 0 0"/>
                <a:gd name="G24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6975"/>
                  </a:moveTo>
                  <a:lnTo>
                    <a:pt x="6975" y="6975"/>
                  </a:lnTo>
                  <a:lnTo>
                    <a:pt x="180" y="90"/>
                  </a:lnTo>
                  <a:lnTo>
                    <a:pt x="22281" y="0"/>
                  </a:lnTo>
                  <a:lnTo>
                    <a:pt x="6975" y="6975"/>
                  </a:lnTo>
                  <a:lnTo>
                    <a:pt x="270" y="90"/>
                  </a:lnTo>
                  <a:lnTo>
                    <a:pt x="29256" y="0"/>
                  </a:lnTo>
                  <a:lnTo>
                    <a:pt x="6975" y="6975"/>
                  </a:lnTo>
                  <a:close/>
                </a:path>
              </a:pathLst>
            </a:custGeom>
            <a:solidFill>
              <a:srgbClr val="ACDCF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6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13" name="Rectangle 5"/>
            <p:cNvSpPr>
              <a:spLocks noChangeArrowheads="1"/>
            </p:cNvSpPr>
            <p:nvPr/>
          </p:nvSpPr>
          <p:spPr bwMode="auto">
            <a:xfrm>
              <a:off x="2478" y="1914"/>
              <a:ext cx="4982" cy="13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 marL="342900" indent="-341313"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5720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</a:tabLst>
                <a:defRPr>
                  <a:solidFill>
                    <a:srgbClr val="000000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hangingPunct="1">
                <a:lnSpc>
                  <a:spcPct val="90000"/>
                </a:lnSpc>
                <a:spcAft>
                  <a:spcPts val="1200"/>
                </a:spcAft>
              </a:pP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Протягом 28 днів досліджувались 3 групи дітей:</a:t>
              </a:r>
            </a:p>
            <a:p>
              <a:pPr hangingPunct="1">
                <a:lnSpc>
                  <a:spcPct val="90000"/>
                </a:lnSpc>
                <a:buClr>
                  <a:srgbClr val="203864"/>
                </a:buClr>
                <a:buFont typeface="Arial" panose="020B0604020202020204" pitchFamily="34" charset="0"/>
                <a:buChar char="•"/>
              </a:pP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вигодовування сумішшю для передчасно народжених 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/>
              </a:r>
              <a:b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</a:b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з 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GOS/FOS </a:t>
              </a:r>
              <a:r>
                <a:rPr lang="ru-RU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9:1 (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n=15)</a:t>
              </a:r>
            </a:p>
            <a:p>
              <a:pPr hangingPunct="1">
                <a:lnSpc>
                  <a:spcPct val="90000"/>
                </a:lnSpc>
                <a:buClr>
                  <a:srgbClr val="203864"/>
                </a:buClr>
                <a:buFont typeface="Arial" panose="020B0604020202020204" pitchFamily="34" charset="0"/>
                <a:buChar char="•"/>
              </a:pP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вигодовування сумішшю для передчасно народжених 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/>
              </a:r>
              <a:b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</a:b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з плацебо 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– </a:t>
              </a: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мальтодекстрин (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n=15)</a:t>
              </a:r>
            </a:p>
            <a:p>
              <a:pPr hangingPunct="1">
                <a:lnSpc>
                  <a:spcPct val="90000"/>
                </a:lnSpc>
                <a:buClr>
                  <a:srgbClr val="203864"/>
                </a:buClr>
                <a:buFont typeface="Arial" panose="020B0604020202020204" pitchFamily="34" charset="0"/>
                <a:buChar char="•"/>
              </a:pPr>
              <a:r>
                <a:rPr lang="uk-UA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контрольна група на грудному вигодовуванні (</a:t>
              </a:r>
              <a:r>
                <a:rPr lang="" altLang="ru-RU" sz="2400">
                  <a:solidFill>
                    <a:srgbClr val="203864"/>
                  </a:solidFill>
                  <a:latin typeface="Calibri" panose="020F0502020204030204" pitchFamily="34" charset="0"/>
                </a:rPr>
                <a:t>n=12)</a:t>
              </a:r>
            </a:p>
          </p:txBody>
        </p:sp>
      </p:grp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852613"/>
            <a:ext cx="3227388" cy="4330700"/>
          </a:xfrm>
          <a:prstGeom prst="rect">
            <a:avLst/>
          </a:prstGeom>
          <a:noFill/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1"/>
          <p:cNvSpPr>
            <a:spLocks noChangeArrowheads="1"/>
          </p:cNvSpPr>
          <p:nvPr/>
        </p:nvSpPr>
        <p:spPr bwMode="auto">
          <a:xfrm rot="5400000">
            <a:off x="5484019" y="3728244"/>
            <a:ext cx="1223962" cy="37719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400 10477"/>
              <a:gd name="G5" fmla="*/ G4 G3 1"/>
              <a:gd name="G6" fmla="*/ G5 1 32767"/>
              <a:gd name="G7" fmla="+- 3400 0 G6"/>
              <a:gd name="G8" fmla="+- 10477 0 G6"/>
              <a:gd name="G9" fmla="*/ G6 29289 1"/>
              <a:gd name="G10" fmla="*/ G9 1 32767"/>
              <a:gd name="G11" fmla="+- 3400 0 G10"/>
              <a:gd name="G12" fmla="+- 10477 0 G10"/>
              <a:gd name="G13" fmla="*/ 3400 1 2"/>
              <a:gd name="G14" fmla="*/ 10477 1 2"/>
              <a:gd name="G15" fmla="+- 10477 0 0"/>
              <a:gd name="G16" fmla="+- 34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671"/>
                </a:moveTo>
                <a:lnTo>
                  <a:pt x="1671" y="1671"/>
                </a:lnTo>
                <a:lnTo>
                  <a:pt x="180" y="90"/>
                </a:lnTo>
                <a:lnTo>
                  <a:pt x="1729" y="0"/>
                </a:lnTo>
                <a:lnTo>
                  <a:pt x="1671" y="1671"/>
                </a:lnTo>
                <a:lnTo>
                  <a:pt x="270" y="90"/>
                </a:lnTo>
                <a:lnTo>
                  <a:pt x="3400" y="8806"/>
                </a:lnTo>
                <a:lnTo>
                  <a:pt x="1671" y="1671"/>
                </a:lnTo>
                <a:close/>
              </a:path>
            </a:pathLst>
          </a:custGeom>
          <a:solidFill>
            <a:srgbClr val="A0D7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34" name="AutoShape 2"/>
          <p:cNvSpPr>
            <a:spLocks noChangeArrowheads="1"/>
          </p:cNvSpPr>
          <p:nvPr/>
        </p:nvSpPr>
        <p:spPr bwMode="auto">
          <a:xfrm rot="5400000">
            <a:off x="868363" y="2195513"/>
            <a:ext cx="1223962" cy="2601912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400 7227"/>
              <a:gd name="G5" fmla="*/ G4 G3 1"/>
              <a:gd name="G6" fmla="*/ G5 1 32767"/>
              <a:gd name="G7" fmla="+- 3400 0 G6"/>
              <a:gd name="G8" fmla="+- 7227 0 G6"/>
              <a:gd name="G9" fmla="*/ G6 29289 1"/>
              <a:gd name="G10" fmla="*/ G9 1 32767"/>
              <a:gd name="G11" fmla="+- 3400 0 G10"/>
              <a:gd name="G12" fmla="+- 7227 0 G10"/>
              <a:gd name="G13" fmla="*/ 3400 1 2"/>
              <a:gd name="G14" fmla="*/ 7227 1 2"/>
              <a:gd name="G15" fmla="+- 7227 0 0"/>
              <a:gd name="G16" fmla="+- 34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671"/>
                </a:moveTo>
                <a:lnTo>
                  <a:pt x="1671" y="1671"/>
                </a:lnTo>
                <a:lnTo>
                  <a:pt x="180" y="90"/>
                </a:lnTo>
                <a:lnTo>
                  <a:pt x="1729" y="0"/>
                </a:lnTo>
                <a:lnTo>
                  <a:pt x="1671" y="1671"/>
                </a:lnTo>
                <a:lnTo>
                  <a:pt x="270" y="90"/>
                </a:lnTo>
                <a:lnTo>
                  <a:pt x="3400" y="5556"/>
                </a:lnTo>
                <a:lnTo>
                  <a:pt x="1671" y="1671"/>
                </a:lnTo>
                <a:close/>
              </a:path>
            </a:pathLst>
          </a:custGeom>
          <a:solidFill>
            <a:srgbClr val="E7E7E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Пребіотики </a:t>
            </a:r>
            <a:r>
              <a:rPr lang="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GOS/FOS 9:1</a:t>
            </a: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забезпечують біфідогенний ефект</a:t>
            </a: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2516188" y="1789113"/>
            <a:ext cx="7158037" cy="3856037"/>
            <a:chOff x="1585" y="1127"/>
            <a:chExt cx="4509" cy="2429"/>
          </a:xfrm>
        </p:grpSpPr>
        <p:pic>
          <p:nvPicPr>
            <p:cNvPr id="1843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127"/>
              <a:ext cx="4509" cy="2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438" name="AutoShape 6"/>
            <p:cNvSpPr>
              <a:spLocks noChangeArrowheads="1"/>
            </p:cNvSpPr>
            <p:nvPr/>
          </p:nvSpPr>
          <p:spPr bwMode="auto">
            <a:xfrm>
              <a:off x="5652" y="2403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000000"/>
            </a:solidFill>
            <a:ln w="9360" cap="flat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4437063" y="5718175"/>
            <a:ext cx="3317875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Кількість днів вигодовування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179388" y="2987675"/>
            <a:ext cx="2336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ru-RU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К</a:t>
            </a: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ількість біфідобактерій </a:t>
            </a:r>
            <a:b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у 1 г випорожнень</a:t>
            </a:r>
          </a:p>
        </p:txBody>
      </p:sp>
      <p:sp>
        <p:nvSpPr>
          <p:cNvPr id="18441" name="AutoShape 9"/>
          <p:cNvSpPr>
            <a:spLocks noChangeShapeType="1"/>
          </p:cNvSpPr>
          <p:nvPr/>
        </p:nvSpPr>
        <p:spPr bwMode="auto">
          <a:xfrm flipH="1">
            <a:off x="9239250" y="3081338"/>
            <a:ext cx="1125538" cy="1587"/>
          </a:xfrm>
          <a:prstGeom prst="straightConnector1">
            <a:avLst/>
          </a:prstGeom>
          <a:noFill/>
          <a:ln w="38160" cap="flat">
            <a:solidFill>
              <a:srgbClr val="00B0F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9642475" y="2882900"/>
            <a:ext cx="2336800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Суміш </a:t>
            </a:r>
            <a:r>
              <a:rPr lang="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/>
            </a:r>
            <a:br>
              <a:rPr lang="" altLang="ru-RU" sz="20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для передчасно народжених </a:t>
            </a:r>
            <a:r>
              <a:rPr lang="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/>
            </a:r>
            <a:br>
              <a:rPr lang="" altLang="ru-RU" sz="20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з </a:t>
            </a:r>
            <a:r>
              <a:rPr lang="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GOS/FOS 9:1</a:t>
            </a: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6335713"/>
            <a:ext cx="12192000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5000" rIns="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Boehm G. Supplementation of a bovine milk formula with an oligosaccharide mixture increases counts of faecal bifidobacteria in preterm infants / </a:t>
            </a:r>
            <a:b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Günter Boehm, Maura Lidestri, Paolo Casetta [et al.] // Archives of Disease in Childhood – Fetal and Neonatal Edition. – 2002. – Vol. 86, Issue 3. – P. F178-F181.</a:t>
            </a:r>
          </a:p>
        </p:txBody>
      </p:sp>
      <p:grpSp>
        <p:nvGrpSpPr>
          <p:cNvPr id="18444" name="Group 12"/>
          <p:cNvGrpSpPr>
            <a:grpSpLocks/>
          </p:cNvGrpSpPr>
          <p:nvPr/>
        </p:nvGrpSpPr>
        <p:grpSpPr bwMode="auto">
          <a:xfrm>
            <a:off x="3578225" y="3046413"/>
            <a:ext cx="5537200" cy="1119187"/>
            <a:chOff x="2254" y="1919"/>
            <a:chExt cx="3488" cy="705"/>
          </a:xfrm>
        </p:grpSpPr>
        <p:sp>
          <p:nvSpPr>
            <p:cNvPr id="18445" name="Line 13"/>
            <p:cNvSpPr>
              <a:spLocks noChangeShapeType="1"/>
            </p:cNvSpPr>
            <p:nvPr/>
          </p:nvSpPr>
          <p:spPr bwMode="auto">
            <a:xfrm flipV="1">
              <a:off x="2278" y="2465"/>
              <a:ext cx="756" cy="137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6" name="Line 14"/>
            <p:cNvSpPr>
              <a:spLocks noChangeShapeType="1"/>
            </p:cNvSpPr>
            <p:nvPr/>
          </p:nvSpPr>
          <p:spPr bwMode="auto">
            <a:xfrm flipH="1">
              <a:off x="3056" y="2251"/>
              <a:ext cx="859" cy="214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7" name="Line 15"/>
            <p:cNvSpPr>
              <a:spLocks noChangeShapeType="1"/>
            </p:cNvSpPr>
            <p:nvPr/>
          </p:nvSpPr>
          <p:spPr bwMode="auto">
            <a:xfrm flipV="1">
              <a:off x="3915" y="1940"/>
              <a:ext cx="1808" cy="311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8" name="AutoShape 16"/>
            <p:cNvSpPr>
              <a:spLocks noChangeArrowheads="1"/>
            </p:cNvSpPr>
            <p:nvPr/>
          </p:nvSpPr>
          <p:spPr bwMode="auto">
            <a:xfrm>
              <a:off x="2254" y="2575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49" name="AutoShape 17"/>
            <p:cNvSpPr>
              <a:spLocks noChangeArrowheads="1"/>
            </p:cNvSpPr>
            <p:nvPr/>
          </p:nvSpPr>
          <p:spPr bwMode="auto">
            <a:xfrm>
              <a:off x="3011" y="2438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0" name="AutoShape 18"/>
            <p:cNvSpPr>
              <a:spLocks noChangeArrowheads="1"/>
            </p:cNvSpPr>
            <p:nvPr/>
          </p:nvSpPr>
          <p:spPr bwMode="auto">
            <a:xfrm>
              <a:off x="3886" y="2230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451" name="AutoShape 19"/>
            <p:cNvSpPr>
              <a:spLocks noChangeArrowheads="1"/>
            </p:cNvSpPr>
            <p:nvPr/>
          </p:nvSpPr>
          <p:spPr bwMode="auto">
            <a:xfrm>
              <a:off x="5693" y="1919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1"/>
          <p:cNvSpPr>
            <a:spLocks noChangeArrowheads="1"/>
          </p:cNvSpPr>
          <p:nvPr/>
        </p:nvSpPr>
        <p:spPr bwMode="auto">
          <a:xfrm rot="5400000">
            <a:off x="5391944" y="1797844"/>
            <a:ext cx="1223962" cy="7632700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400 21202"/>
              <a:gd name="G5" fmla="*/ G4 G3 1"/>
              <a:gd name="G6" fmla="*/ G5 1 32767"/>
              <a:gd name="G7" fmla="+- 3400 0 G6"/>
              <a:gd name="G8" fmla="+- 21202 0 G6"/>
              <a:gd name="G9" fmla="*/ G6 29289 1"/>
              <a:gd name="G10" fmla="*/ G9 1 32767"/>
              <a:gd name="G11" fmla="+- 3400 0 G10"/>
              <a:gd name="G12" fmla="+- 21202 0 G10"/>
              <a:gd name="G13" fmla="*/ 3400 1 2"/>
              <a:gd name="G14" fmla="*/ 21202 1 2"/>
              <a:gd name="G15" fmla="+- 21202 0 0"/>
              <a:gd name="G16" fmla="+- 34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671"/>
                </a:moveTo>
                <a:lnTo>
                  <a:pt x="1671" y="1671"/>
                </a:lnTo>
                <a:lnTo>
                  <a:pt x="180" y="90"/>
                </a:lnTo>
                <a:lnTo>
                  <a:pt x="1729" y="0"/>
                </a:lnTo>
                <a:lnTo>
                  <a:pt x="1671" y="1671"/>
                </a:lnTo>
                <a:lnTo>
                  <a:pt x="270" y="90"/>
                </a:lnTo>
                <a:lnTo>
                  <a:pt x="3400" y="19531"/>
                </a:lnTo>
                <a:lnTo>
                  <a:pt x="1671" y="1671"/>
                </a:lnTo>
                <a:close/>
              </a:path>
            </a:pathLst>
          </a:custGeom>
          <a:gradFill rotWithShape="0">
            <a:gsLst>
              <a:gs pos="0">
                <a:srgbClr val="C5E6F9"/>
              </a:gs>
              <a:gs pos="100000">
                <a:srgbClr val="A0D7F5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4344988" y="5718175"/>
            <a:ext cx="3317875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Кількість днів вигодовування</a:t>
            </a:r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 rot="5400000">
            <a:off x="10345738" y="2505075"/>
            <a:ext cx="1208088" cy="1893887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359 5264"/>
              <a:gd name="G5" fmla="*/ G4 G3 1"/>
              <a:gd name="G6" fmla="*/ G5 1 32767"/>
              <a:gd name="G7" fmla="+- 3359 0 G6"/>
              <a:gd name="G8" fmla="+- 5264 0 G6"/>
              <a:gd name="G9" fmla="*/ G6 29289 1"/>
              <a:gd name="G10" fmla="*/ G9 1 32767"/>
              <a:gd name="G11" fmla="+- 3359 0 G10"/>
              <a:gd name="G12" fmla="+- 5264 0 G10"/>
              <a:gd name="G13" fmla="*/ 3359 1 2"/>
              <a:gd name="G14" fmla="*/ 5264 1 2"/>
              <a:gd name="G15" fmla="+- 5264 0 0"/>
              <a:gd name="G16" fmla="+- 3359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650"/>
                </a:moveTo>
                <a:lnTo>
                  <a:pt x="1650" y="1650"/>
                </a:lnTo>
                <a:lnTo>
                  <a:pt x="180" y="90"/>
                </a:lnTo>
                <a:lnTo>
                  <a:pt x="1709" y="0"/>
                </a:lnTo>
                <a:lnTo>
                  <a:pt x="1650" y="1650"/>
                </a:lnTo>
                <a:lnTo>
                  <a:pt x="270" y="90"/>
                </a:lnTo>
                <a:lnTo>
                  <a:pt x="3359" y="3614"/>
                </a:lnTo>
                <a:lnTo>
                  <a:pt x="1650" y="1650"/>
                </a:lnTo>
                <a:close/>
              </a:path>
            </a:pathLst>
          </a:custGeom>
          <a:solidFill>
            <a:srgbClr val="A0D7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5400000">
            <a:off x="868363" y="2195513"/>
            <a:ext cx="1223962" cy="2601912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3400 7227"/>
              <a:gd name="G5" fmla="*/ G4 G3 1"/>
              <a:gd name="G6" fmla="*/ G5 1 32767"/>
              <a:gd name="G7" fmla="+- 3400 0 G6"/>
              <a:gd name="G8" fmla="+- 7227 0 G6"/>
              <a:gd name="G9" fmla="*/ G6 29289 1"/>
              <a:gd name="G10" fmla="*/ G9 1 32767"/>
              <a:gd name="G11" fmla="+- 3400 0 G10"/>
              <a:gd name="G12" fmla="+- 7227 0 G10"/>
              <a:gd name="G13" fmla="*/ 3400 1 2"/>
              <a:gd name="G14" fmla="*/ 7227 1 2"/>
              <a:gd name="G15" fmla="+- 7227 0 0"/>
              <a:gd name="G16" fmla="+- 34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671"/>
                </a:moveTo>
                <a:lnTo>
                  <a:pt x="1671" y="1671"/>
                </a:lnTo>
                <a:lnTo>
                  <a:pt x="180" y="90"/>
                </a:lnTo>
                <a:lnTo>
                  <a:pt x="1729" y="0"/>
                </a:lnTo>
                <a:lnTo>
                  <a:pt x="1671" y="1671"/>
                </a:lnTo>
                <a:lnTo>
                  <a:pt x="270" y="90"/>
                </a:lnTo>
                <a:lnTo>
                  <a:pt x="3400" y="5556"/>
                </a:lnTo>
                <a:lnTo>
                  <a:pt x="1671" y="1671"/>
                </a:lnTo>
                <a:close/>
              </a:path>
            </a:pathLst>
          </a:custGeom>
          <a:solidFill>
            <a:srgbClr val="A0D7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79388" y="2987675"/>
            <a:ext cx="2008187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Кількість випорожнень </a:t>
            </a:r>
            <a:b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на добу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09575" y="304800"/>
            <a:ext cx="11782425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Пребіотики </a:t>
            </a:r>
            <a:r>
              <a:rPr lang="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GOS/FOS 9:1</a:t>
            </a: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 сприяють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нормалізації випорожнень у передчасно народжених</a:t>
            </a:r>
          </a:p>
        </p:txBody>
      </p: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2187575" y="1785938"/>
            <a:ext cx="7631113" cy="3860800"/>
            <a:chOff x="1378" y="1125"/>
            <a:chExt cx="4807" cy="2432"/>
          </a:xfrm>
        </p:grpSpPr>
        <p:pic>
          <p:nvPicPr>
            <p:cNvPr id="19464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8" y="1125"/>
              <a:ext cx="2353" cy="2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9465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9" r="909"/>
            <a:stretch>
              <a:fillRect/>
            </a:stretch>
          </p:blipFill>
          <p:spPr bwMode="auto">
            <a:xfrm>
              <a:off x="3832" y="1125"/>
              <a:ext cx="2353" cy="2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039" r="909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6335713"/>
            <a:ext cx="12192000" cy="51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5000" rIns="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Boehm G. Supplementation of a bovine milk formula with an oligosaccharide mixture increases counts of faecal bifidobacteria in preterm infants / </a:t>
            </a:r>
            <a:b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Günter Boehm, Maura Lidestri, Paolo Casetta [et al.] // Archives of Disease in Childhood – Fetal and Neonatal Edition. – 2002. – Vol. 86, Issue 3. – P. F178-F181.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2644775" y="3167063"/>
            <a:ext cx="2955925" cy="352425"/>
            <a:chOff x="1666" y="1995"/>
            <a:chExt cx="1862" cy="222"/>
          </a:xfrm>
        </p:grpSpPr>
        <p:sp>
          <p:nvSpPr>
            <p:cNvPr id="19468" name="Line 12"/>
            <p:cNvSpPr>
              <a:spLocks noChangeShapeType="1"/>
            </p:cNvSpPr>
            <p:nvPr/>
          </p:nvSpPr>
          <p:spPr bwMode="auto">
            <a:xfrm>
              <a:off x="1706" y="2026"/>
              <a:ext cx="371" cy="131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 flipH="1" flipV="1">
              <a:off x="2091" y="2157"/>
              <a:ext cx="450" cy="35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 flipV="1">
              <a:off x="2565" y="2151"/>
              <a:ext cx="927" cy="42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1" name="AutoShape 15"/>
            <p:cNvSpPr>
              <a:spLocks noChangeArrowheads="1"/>
            </p:cNvSpPr>
            <p:nvPr/>
          </p:nvSpPr>
          <p:spPr bwMode="auto">
            <a:xfrm>
              <a:off x="1666" y="1995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2" name="AutoShape 16"/>
            <p:cNvSpPr>
              <a:spLocks noChangeArrowheads="1"/>
            </p:cNvSpPr>
            <p:nvPr/>
          </p:nvSpPr>
          <p:spPr bwMode="auto">
            <a:xfrm>
              <a:off x="2062" y="2132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3" name="AutoShape 17"/>
            <p:cNvSpPr>
              <a:spLocks noChangeArrowheads="1"/>
            </p:cNvSpPr>
            <p:nvPr/>
          </p:nvSpPr>
          <p:spPr bwMode="auto">
            <a:xfrm>
              <a:off x="3479" y="2127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74" name="AutoShape 18"/>
            <p:cNvSpPr>
              <a:spLocks noChangeArrowheads="1"/>
            </p:cNvSpPr>
            <p:nvPr/>
          </p:nvSpPr>
          <p:spPr bwMode="auto">
            <a:xfrm>
              <a:off x="2531" y="2169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475" name="Group 19"/>
          <p:cNvGrpSpPr>
            <a:grpSpLocks/>
          </p:cNvGrpSpPr>
          <p:nvPr/>
        </p:nvGrpSpPr>
        <p:grpSpPr bwMode="auto">
          <a:xfrm>
            <a:off x="6537325" y="3684588"/>
            <a:ext cx="2960688" cy="307975"/>
            <a:chOff x="4118" y="2321"/>
            <a:chExt cx="1865" cy="194"/>
          </a:xfrm>
        </p:grpSpPr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 flipV="1">
              <a:off x="4144" y="2341"/>
              <a:ext cx="395" cy="155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 flipH="1" flipV="1">
              <a:off x="4540" y="2346"/>
              <a:ext cx="454" cy="13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>
              <a:off x="5009" y="2354"/>
              <a:ext cx="939" cy="58"/>
            </a:xfrm>
            <a:prstGeom prst="line">
              <a:avLst/>
            </a:prstGeom>
            <a:noFill/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79" name="AutoShape 23"/>
            <p:cNvSpPr>
              <a:spLocks noChangeArrowheads="1"/>
            </p:cNvSpPr>
            <p:nvPr/>
          </p:nvSpPr>
          <p:spPr bwMode="auto">
            <a:xfrm>
              <a:off x="4118" y="2467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0" name="AutoShape 24"/>
            <p:cNvSpPr>
              <a:spLocks noChangeArrowheads="1"/>
            </p:cNvSpPr>
            <p:nvPr/>
          </p:nvSpPr>
          <p:spPr bwMode="auto">
            <a:xfrm>
              <a:off x="4512" y="2321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1" name="AutoShape 25"/>
            <p:cNvSpPr>
              <a:spLocks noChangeArrowheads="1"/>
            </p:cNvSpPr>
            <p:nvPr/>
          </p:nvSpPr>
          <p:spPr bwMode="auto">
            <a:xfrm>
              <a:off x="5935" y="2389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82" name="AutoShape 26"/>
            <p:cNvSpPr>
              <a:spLocks noChangeArrowheads="1"/>
            </p:cNvSpPr>
            <p:nvPr/>
          </p:nvSpPr>
          <p:spPr bwMode="auto">
            <a:xfrm>
              <a:off x="4984" y="2333"/>
              <a:ext cx="49" cy="49"/>
            </a:xfrm>
            <a:custGeom>
              <a:avLst/>
              <a:gdLst>
                <a:gd name="G0" fmla="*/ 220 1 2"/>
                <a:gd name="G1" fmla="*/ 1 48365 11520"/>
                <a:gd name="G2" fmla="*/ G1 32767 1"/>
                <a:gd name="G3" fmla="*/ G2 1 32767"/>
                <a:gd name="G4" fmla="cos G0 G3"/>
                <a:gd name="G5" fmla="*/ 220 1 2"/>
                <a:gd name="G6" fmla="*/ 1 48365 11520"/>
                <a:gd name="G7" fmla="*/ G6 32767 1"/>
                <a:gd name="G8" fmla="*/ G7 1 32767"/>
                <a:gd name="G9" fmla="sin G5 G8"/>
                <a:gd name="G10" fmla="*/ 220 1 2"/>
                <a:gd name="G11" fmla="+- G10 0 G4"/>
                <a:gd name="G12" fmla="+- G10 G4 0"/>
                <a:gd name="G13" fmla="+- G12 0 0"/>
                <a:gd name="G14" fmla="*/ 220 1 2"/>
                <a:gd name="G15" fmla="+- G14 0 G9"/>
                <a:gd name="G16" fmla="+- G14 G9 0"/>
                <a:gd name="G17" fmla="+- G16 0 0"/>
                <a:gd name="G18" fmla="+- 220 0 0"/>
                <a:gd name="G19" fmla="+- 22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10"/>
                  </a:moveTo>
                  <a:lnTo>
                    <a:pt x="110" y="110"/>
                  </a:lnTo>
                  <a:lnTo>
                    <a:pt x="180" y="90"/>
                  </a:lnTo>
                  <a:lnTo>
                    <a:pt x="110" y="11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FFFFFF"/>
            </a:solidFill>
            <a:ln w="28440" cap="flat">
              <a:solidFill>
                <a:srgbClr val="00B0F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9750425" y="2995613"/>
            <a:ext cx="2190750" cy="700087"/>
          </a:xfrm>
          <a:prstGeom prst="rect">
            <a:avLst/>
          </a:prstGeom>
          <a:noFill/>
          <a:ln w="9525" cap="flat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Консистенція </a:t>
            </a:r>
            <a:b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2000">
                <a:solidFill>
                  <a:srgbClr val="203864"/>
                </a:solidFill>
                <a:latin typeface="Calibri" panose="020F0502020204030204" pitchFamily="34" charset="0"/>
              </a:rPr>
              <a:t>випорожнень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09575" y="304800"/>
            <a:ext cx="1178242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ESPGHAN </a:t>
            </a: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рекомендує виписну суміш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до постменструального віку 40 тижня</a:t>
            </a:r>
          </a:p>
          <a:p>
            <a:pPr hangingPunct="1">
              <a:lnSpc>
                <a:spcPct val="100000"/>
              </a:lnSpc>
              <a:spcBef>
                <a:spcPts val="1200"/>
              </a:spcBef>
            </a:pPr>
            <a:r>
              <a:rPr lang="uk-UA" altLang="ru-RU" sz="2800" b="1">
                <a:solidFill>
                  <a:srgbClr val="203864"/>
                </a:solidFill>
                <a:latin typeface="Calibri" panose="020F0502020204030204" pitchFamily="34" charset="0"/>
              </a:rPr>
              <a:t>(можливо до 52 тижня, скоригований вік – 3 місяці)</a:t>
            </a:r>
          </a:p>
        </p:txBody>
      </p:sp>
      <p:sp>
        <p:nvSpPr>
          <p:cNvPr id="20482" name="AutoShape 2"/>
          <p:cNvSpPr>
            <a:spLocks noChangeArrowheads="1"/>
          </p:cNvSpPr>
          <p:nvPr/>
        </p:nvSpPr>
        <p:spPr bwMode="auto">
          <a:xfrm rot="21420000">
            <a:off x="5897563" y="2379663"/>
            <a:ext cx="3403600" cy="728662"/>
          </a:xfrm>
          <a:custGeom>
            <a:avLst/>
            <a:gdLst>
              <a:gd name="G0" fmla="+- 0 0 16667"/>
              <a:gd name="G1" fmla="+- 32767 0 16667"/>
              <a:gd name="G2" fmla="?: G1 16667 32767"/>
              <a:gd name="G3" fmla="?: G0 0 G1"/>
              <a:gd name="G4" fmla="min 9455 2024"/>
              <a:gd name="G5" fmla="*/ G4 G3 1"/>
              <a:gd name="G6" fmla="*/ G5 1 32767"/>
              <a:gd name="G7" fmla="+- 9455 0 G6"/>
              <a:gd name="G8" fmla="+- 2024 0 G6"/>
              <a:gd name="G9" fmla="*/ G6 29289 1"/>
              <a:gd name="G10" fmla="*/ G9 1 32767"/>
              <a:gd name="G11" fmla="+- 9455 0 G10"/>
              <a:gd name="G12" fmla="+- 2024 0 G10"/>
              <a:gd name="G13" fmla="*/ 9455 1 2"/>
              <a:gd name="G14" fmla="*/ 2024 1 2"/>
              <a:gd name="G15" fmla="+- 2024 0 0"/>
              <a:gd name="G16" fmla="+- 9455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994"/>
                </a:moveTo>
                <a:lnTo>
                  <a:pt x="994" y="994"/>
                </a:lnTo>
                <a:lnTo>
                  <a:pt x="180" y="90"/>
                </a:lnTo>
                <a:lnTo>
                  <a:pt x="8461" y="0"/>
                </a:lnTo>
                <a:lnTo>
                  <a:pt x="994" y="994"/>
                </a:lnTo>
                <a:lnTo>
                  <a:pt x="270" y="90"/>
                </a:lnTo>
                <a:lnTo>
                  <a:pt x="9455" y="1030"/>
                </a:lnTo>
                <a:lnTo>
                  <a:pt x="994" y="994"/>
                </a:lnTo>
                <a:close/>
              </a:path>
            </a:pathLst>
          </a:custGeom>
          <a:solidFill>
            <a:srgbClr val="FFFFFF"/>
          </a:solidFill>
          <a:ln w="57240" cap="flat">
            <a:solidFill>
              <a:srgbClr val="20409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b="1">
                <a:solidFill>
                  <a:srgbClr val="20409A"/>
                </a:solidFill>
                <a:latin typeface="Calibri" panose="020F0502020204030204" pitchFamily="34" charset="0"/>
              </a:rPr>
              <a:t>ЄДИНА СПЕЦІАЛЬНА ВИПИСНА СУМІШ НА РИНКУ УКРАЇНИ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809750"/>
            <a:ext cx="3570288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6284913"/>
            <a:ext cx="12192000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5000" rIns="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P.J. Aggett et al. Feeding preterm infants after hospital discharge: a commentary by the ESPGHAN Committee on Nutrition. JPGN 2006; 42:596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6553200"/>
            <a:ext cx="12192000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400">
                <a:solidFill>
                  <a:srgbClr val="203864"/>
                </a:solidFill>
                <a:latin typeface="Calibri" panose="020F0502020204030204" pitchFamily="34" charset="0"/>
              </a:rPr>
              <a:t>Безумовна перевага надається грудному вигодовуванню. Матеріал призначений для медичних працівників.</a:t>
            </a:r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3940175" y="3462338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3940175" y="4557713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3983038" y="3502025"/>
            <a:ext cx="755650" cy="755650"/>
          </a:xfrm>
          <a:custGeom>
            <a:avLst/>
            <a:gdLst>
              <a:gd name="G0" fmla="*/ 2100 1 2"/>
              <a:gd name="G1" fmla="*/ 1 48365 11520"/>
              <a:gd name="G2" fmla="*/ G1 32767 1"/>
              <a:gd name="G3" fmla="*/ G2 1 32767"/>
              <a:gd name="G4" fmla="cos G0 G3"/>
              <a:gd name="G5" fmla="*/ 2100 1 2"/>
              <a:gd name="G6" fmla="*/ 1 48365 11520"/>
              <a:gd name="G7" fmla="*/ G6 32767 1"/>
              <a:gd name="G8" fmla="*/ G7 1 32767"/>
              <a:gd name="G9" fmla="sin G5 G8"/>
              <a:gd name="G10" fmla="*/ 2100 1 2"/>
              <a:gd name="G11" fmla="+- G10 0 G4"/>
              <a:gd name="G12" fmla="+- G10 G4 0"/>
              <a:gd name="G13" fmla="+- G12 0 0"/>
              <a:gd name="G14" fmla="*/ 2100 1 2"/>
              <a:gd name="G15" fmla="+- G14 0 G9"/>
              <a:gd name="G16" fmla="+- G14 G9 0"/>
              <a:gd name="G17" fmla="+- G16 0 0"/>
              <a:gd name="G18" fmla="+- 2100 0 0"/>
              <a:gd name="G19" fmla="+- 2100 0 0"/>
              <a:gd name="G20" fmla="+- 180 0 0"/>
              <a:gd name="G21" fmla="+- 90 0 0"/>
              <a:gd name="G22" fmla="+- 270 0 0"/>
              <a:gd name="G23" fmla="+- 90 0 0"/>
              <a:gd name="G24" fmla="+- 0 0 0"/>
              <a:gd name="G25" fmla="+- 90 0 0"/>
              <a:gd name="G26" fmla="+- 90 0 0"/>
              <a:gd name="G27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050"/>
                </a:moveTo>
                <a:lnTo>
                  <a:pt x="1050" y="1050"/>
                </a:lnTo>
                <a:lnTo>
                  <a:pt x="180" y="90"/>
                </a:lnTo>
                <a:lnTo>
                  <a:pt x="1050" y="1050"/>
                </a:lnTo>
                <a:lnTo>
                  <a:pt x="270" y="90"/>
                </a:lnTo>
                <a:close/>
              </a:path>
            </a:pathLst>
          </a:custGeom>
          <a:solidFill>
            <a:srgbClr val="52C3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7778750" y="3462338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>
            <a:off x="7778750" y="4557713"/>
            <a:ext cx="3563938" cy="835025"/>
          </a:xfrm>
          <a:custGeom>
            <a:avLst/>
            <a:gdLst>
              <a:gd name="G0" fmla="+- 0 0 50000"/>
              <a:gd name="G1" fmla="+- 32767 0 50000"/>
              <a:gd name="G2" fmla="?: G1 50000 32767"/>
              <a:gd name="G3" fmla="?: G0 0 G1"/>
              <a:gd name="G4" fmla="min 9900 2321"/>
              <a:gd name="G5" fmla="*/ G4 G3 1"/>
              <a:gd name="G6" fmla="*/ G5 1 32767"/>
              <a:gd name="G7" fmla="+- 9900 0 G6"/>
              <a:gd name="G8" fmla="+- 2321 0 G6"/>
              <a:gd name="G9" fmla="*/ G6 29289 1"/>
              <a:gd name="G10" fmla="*/ G9 1 32767"/>
              <a:gd name="G11" fmla="+- 9900 0 G10"/>
              <a:gd name="G12" fmla="+- 2321 0 G10"/>
              <a:gd name="G13" fmla="*/ 9900 1 2"/>
              <a:gd name="G14" fmla="*/ 2321 1 2"/>
              <a:gd name="G15" fmla="+- 2321 0 0"/>
              <a:gd name="G16" fmla="+- 9900 0 0"/>
              <a:gd name="G17" fmla="+- 180 0 0"/>
              <a:gd name="G18" fmla="+- 90 0 0"/>
              <a:gd name="G19" fmla="+- 270 0 0"/>
              <a:gd name="G20" fmla="+- 90 0 0"/>
              <a:gd name="G21" fmla="+- 0 0 0"/>
              <a:gd name="G22" fmla="+- 90 0 0"/>
              <a:gd name="G23" fmla="+- 90 0 0"/>
              <a:gd name="G24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-1221"/>
                </a:moveTo>
                <a:lnTo>
                  <a:pt x="-1221" y="-1221"/>
                </a:lnTo>
                <a:lnTo>
                  <a:pt x="180" y="90"/>
                </a:lnTo>
                <a:lnTo>
                  <a:pt x="11121" y="0"/>
                </a:lnTo>
                <a:lnTo>
                  <a:pt x="-1221" y="-1221"/>
                </a:lnTo>
                <a:lnTo>
                  <a:pt x="270" y="90"/>
                </a:lnTo>
                <a:lnTo>
                  <a:pt x="9900" y="3542"/>
                </a:lnTo>
                <a:lnTo>
                  <a:pt x="-1221" y="-12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dist="37675" dir="2700000" algn="ctr" rotWithShape="0">
              <a:srgbClr val="000000">
                <a:alpha val="40033"/>
              </a:srgbClr>
            </a:outerShdw>
          </a:effectLst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7821613" y="3502025"/>
            <a:ext cx="755650" cy="755650"/>
          </a:xfrm>
          <a:custGeom>
            <a:avLst/>
            <a:gdLst>
              <a:gd name="G0" fmla="*/ 2100 1 2"/>
              <a:gd name="G1" fmla="*/ 1 48365 11520"/>
              <a:gd name="G2" fmla="*/ G1 32767 1"/>
              <a:gd name="G3" fmla="*/ G2 1 32767"/>
              <a:gd name="G4" fmla="cos G0 G3"/>
              <a:gd name="G5" fmla="*/ 2100 1 2"/>
              <a:gd name="G6" fmla="*/ 1 48365 11520"/>
              <a:gd name="G7" fmla="*/ G6 32767 1"/>
              <a:gd name="G8" fmla="*/ G7 1 32767"/>
              <a:gd name="G9" fmla="sin G5 G8"/>
              <a:gd name="G10" fmla="*/ 2100 1 2"/>
              <a:gd name="G11" fmla="+- G10 0 G4"/>
              <a:gd name="G12" fmla="+- G10 G4 0"/>
              <a:gd name="G13" fmla="+- G12 0 0"/>
              <a:gd name="G14" fmla="*/ 2100 1 2"/>
              <a:gd name="G15" fmla="+- G14 0 G9"/>
              <a:gd name="G16" fmla="+- G14 G9 0"/>
              <a:gd name="G17" fmla="+- G16 0 0"/>
              <a:gd name="G18" fmla="+- 2100 0 0"/>
              <a:gd name="G19" fmla="+- 2100 0 0"/>
              <a:gd name="G20" fmla="+- 180 0 0"/>
              <a:gd name="G21" fmla="+- 90 0 0"/>
              <a:gd name="G22" fmla="+- 270 0 0"/>
              <a:gd name="G23" fmla="+- 90 0 0"/>
              <a:gd name="G24" fmla="+- 0 0 0"/>
              <a:gd name="G25" fmla="+- 90 0 0"/>
              <a:gd name="G26" fmla="+- 90 0 0"/>
              <a:gd name="G27" fmla="+- 90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1050"/>
                </a:moveTo>
                <a:lnTo>
                  <a:pt x="1050" y="1050"/>
                </a:lnTo>
                <a:lnTo>
                  <a:pt x="180" y="90"/>
                </a:lnTo>
                <a:lnTo>
                  <a:pt x="1050" y="1050"/>
                </a:lnTo>
                <a:lnTo>
                  <a:pt x="270" y="90"/>
                </a:lnTo>
                <a:close/>
              </a:path>
            </a:pathLst>
          </a:custGeom>
          <a:solidFill>
            <a:srgbClr val="52C3C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0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8562975" y="4783138"/>
            <a:ext cx="2374900" cy="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Бета-пальмітат 30%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4700588" y="3548063"/>
            <a:ext cx="26035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19138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Білок 	2,0 г / 100 мл</a:t>
            </a:r>
          </a:p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	2,7 г / 100 ккал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4710113" y="4637088"/>
            <a:ext cx="273526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Пребіотики </a:t>
            </a:r>
            <a:r>
              <a:rPr lang="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GOS/FOS</a:t>
            </a:r>
            <a:r>
              <a:rPr lang="ru-RU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 </a:t>
            </a:r>
            <a:r>
              <a:rPr lang="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9:1</a:t>
            </a: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 0,8 г / 100 мл</a:t>
            </a:r>
          </a:p>
        </p:txBody>
      </p: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4165600" y="3686175"/>
            <a:ext cx="379413" cy="431800"/>
            <a:chOff x="2624" y="2322"/>
            <a:chExt cx="239" cy="272"/>
          </a:xfrm>
        </p:grpSpPr>
        <p:sp>
          <p:nvSpPr>
            <p:cNvPr id="20496" name="AutoShape 16"/>
            <p:cNvSpPr>
              <a:spLocks noChangeArrowheads="1"/>
            </p:cNvSpPr>
            <p:nvPr/>
          </p:nvSpPr>
          <p:spPr bwMode="auto">
            <a:xfrm>
              <a:off x="2624" y="2322"/>
              <a:ext cx="137" cy="137"/>
            </a:xfrm>
            <a:custGeom>
              <a:avLst/>
              <a:gdLst>
                <a:gd name="G0" fmla="*/ 609 1 2"/>
                <a:gd name="G1" fmla="*/ 1 48365 11520"/>
                <a:gd name="G2" fmla="*/ G1 32767 1"/>
                <a:gd name="G3" fmla="*/ G2 1 32767"/>
                <a:gd name="G4" fmla="cos G0 G3"/>
                <a:gd name="G5" fmla="*/ 609 1 2"/>
                <a:gd name="G6" fmla="*/ 1 48365 11520"/>
                <a:gd name="G7" fmla="*/ G6 32767 1"/>
                <a:gd name="G8" fmla="*/ G7 1 32767"/>
                <a:gd name="G9" fmla="sin G5 G8"/>
                <a:gd name="G10" fmla="*/ 609 1 2"/>
                <a:gd name="G11" fmla="+- G10 0 G4"/>
                <a:gd name="G12" fmla="+- G10 G4 0"/>
                <a:gd name="G13" fmla="+- G12 0 0"/>
                <a:gd name="G14" fmla="*/ 609 1 2"/>
                <a:gd name="G15" fmla="+- G14 0 G9"/>
                <a:gd name="G16" fmla="+- G14 G9 0"/>
                <a:gd name="G17" fmla="+- G16 0 0"/>
                <a:gd name="G18" fmla="+- 609 0 0"/>
                <a:gd name="G19" fmla="+- 609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305"/>
                  </a:moveTo>
                  <a:lnTo>
                    <a:pt x="305" y="305"/>
                  </a:lnTo>
                  <a:lnTo>
                    <a:pt x="180" y="90"/>
                  </a:lnTo>
                  <a:lnTo>
                    <a:pt x="305" y="305"/>
                  </a:lnTo>
                  <a:lnTo>
                    <a:pt x="270" y="90"/>
                  </a:lnTo>
                  <a:close/>
                </a:path>
              </a:pathLst>
            </a:custGeom>
            <a:noFill/>
            <a:ln w="28440" cap="flat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7" name="AutoShape 17"/>
            <p:cNvSpPr>
              <a:spLocks noChangeArrowheads="1"/>
            </p:cNvSpPr>
            <p:nvPr/>
          </p:nvSpPr>
          <p:spPr bwMode="auto">
            <a:xfrm>
              <a:off x="2726" y="2355"/>
              <a:ext cx="137" cy="137"/>
            </a:xfrm>
            <a:custGeom>
              <a:avLst/>
              <a:gdLst>
                <a:gd name="G0" fmla="*/ 609 1 2"/>
                <a:gd name="G1" fmla="*/ 1 48365 11520"/>
                <a:gd name="G2" fmla="*/ G1 32767 1"/>
                <a:gd name="G3" fmla="*/ G2 1 32767"/>
                <a:gd name="G4" fmla="cos G0 G3"/>
                <a:gd name="G5" fmla="*/ 609 1 2"/>
                <a:gd name="G6" fmla="*/ 1 48365 11520"/>
                <a:gd name="G7" fmla="*/ G6 32767 1"/>
                <a:gd name="G8" fmla="*/ G7 1 32767"/>
                <a:gd name="G9" fmla="sin G5 G8"/>
                <a:gd name="G10" fmla="*/ 609 1 2"/>
                <a:gd name="G11" fmla="+- G10 0 G4"/>
                <a:gd name="G12" fmla="+- G10 G4 0"/>
                <a:gd name="G13" fmla="+- G12 0 0"/>
                <a:gd name="G14" fmla="*/ 609 1 2"/>
                <a:gd name="G15" fmla="+- G14 0 G9"/>
                <a:gd name="G16" fmla="+- G14 G9 0"/>
                <a:gd name="G17" fmla="+- G16 0 0"/>
                <a:gd name="G18" fmla="+- 609 0 0"/>
                <a:gd name="G19" fmla="+- 609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305"/>
                  </a:moveTo>
                  <a:lnTo>
                    <a:pt x="305" y="305"/>
                  </a:lnTo>
                  <a:lnTo>
                    <a:pt x="180" y="90"/>
                  </a:lnTo>
                  <a:lnTo>
                    <a:pt x="305" y="305"/>
                  </a:lnTo>
                  <a:lnTo>
                    <a:pt x="270" y="90"/>
                  </a:lnTo>
                  <a:close/>
                </a:path>
              </a:pathLst>
            </a:custGeom>
            <a:noFill/>
            <a:ln w="28440" cap="flat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699" y="2457"/>
              <a:ext cx="137" cy="137"/>
            </a:xfrm>
            <a:custGeom>
              <a:avLst/>
              <a:gdLst>
                <a:gd name="G0" fmla="*/ 609 1 2"/>
                <a:gd name="G1" fmla="*/ 1 48365 11520"/>
                <a:gd name="G2" fmla="*/ G1 32767 1"/>
                <a:gd name="G3" fmla="*/ G2 1 32767"/>
                <a:gd name="G4" fmla="cos G0 G3"/>
                <a:gd name="G5" fmla="*/ 609 1 2"/>
                <a:gd name="G6" fmla="*/ 1 48365 11520"/>
                <a:gd name="G7" fmla="*/ G6 32767 1"/>
                <a:gd name="G8" fmla="*/ G7 1 32767"/>
                <a:gd name="G9" fmla="sin G5 G8"/>
                <a:gd name="G10" fmla="*/ 609 1 2"/>
                <a:gd name="G11" fmla="+- G10 0 G4"/>
                <a:gd name="G12" fmla="+- G10 G4 0"/>
                <a:gd name="G13" fmla="+- G12 0 0"/>
                <a:gd name="G14" fmla="*/ 609 1 2"/>
                <a:gd name="G15" fmla="+- G14 0 G9"/>
                <a:gd name="G16" fmla="+- G14 G9 0"/>
                <a:gd name="G17" fmla="+- G16 0 0"/>
                <a:gd name="G18" fmla="+- 609 0 0"/>
                <a:gd name="G19" fmla="+- 609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305"/>
                  </a:moveTo>
                  <a:lnTo>
                    <a:pt x="305" y="305"/>
                  </a:lnTo>
                  <a:lnTo>
                    <a:pt x="180" y="90"/>
                  </a:lnTo>
                  <a:lnTo>
                    <a:pt x="305" y="305"/>
                  </a:lnTo>
                  <a:lnTo>
                    <a:pt x="270" y="90"/>
                  </a:lnTo>
                  <a:close/>
                </a:path>
              </a:pathLst>
            </a:custGeom>
            <a:noFill/>
            <a:ln w="28440" cap="flat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0499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3562350"/>
            <a:ext cx="646112" cy="63658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8548688" y="3544888"/>
            <a:ext cx="216058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Кислоти омега</a:t>
            </a:r>
            <a:r>
              <a:rPr lang="ru-RU" altLang="ru-RU" sz="1900" b="1">
                <a:solidFill>
                  <a:srgbClr val="20409A"/>
                </a:solidFill>
                <a:latin typeface="Calibri" panose="020F0502020204030204" pitchFamily="34" charset="0"/>
              </a:rPr>
              <a:t>-3, омега-6</a:t>
            </a:r>
          </a:p>
        </p:txBody>
      </p: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3986213" y="4597400"/>
            <a:ext cx="754062" cy="754063"/>
            <a:chOff x="2511" y="2896"/>
            <a:chExt cx="475" cy="475"/>
          </a:xfrm>
        </p:grpSpPr>
        <p:sp>
          <p:nvSpPr>
            <p:cNvPr id="20502" name="AutoShape 22"/>
            <p:cNvSpPr>
              <a:spLocks noChangeArrowheads="1"/>
            </p:cNvSpPr>
            <p:nvPr/>
          </p:nvSpPr>
          <p:spPr bwMode="auto">
            <a:xfrm>
              <a:off x="2511" y="2896"/>
              <a:ext cx="475" cy="475"/>
            </a:xfrm>
            <a:custGeom>
              <a:avLst/>
              <a:gdLst>
                <a:gd name="G0" fmla="*/ 2100 1 2"/>
                <a:gd name="G1" fmla="*/ 1 48365 11520"/>
                <a:gd name="G2" fmla="*/ G1 32767 1"/>
                <a:gd name="G3" fmla="*/ G2 1 32767"/>
                <a:gd name="G4" fmla="cos G0 G3"/>
                <a:gd name="G5" fmla="*/ 2100 1 2"/>
                <a:gd name="G6" fmla="*/ 1 48365 11520"/>
                <a:gd name="G7" fmla="*/ G6 32767 1"/>
                <a:gd name="G8" fmla="*/ G7 1 32767"/>
                <a:gd name="G9" fmla="sin G5 G8"/>
                <a:gd name="G10" fmla="*/ 2100 1 2"/>
                <a:gd name="G11" fmla="+- G10 0 G4"/>
                <a:gd name="G12" fmla="+- G10 G4 0"/>
                <a:gd name="G13" fmla="+- G12 0 0"/>
                <a:gd name="G14" fmla="*/ 2100 1 2"/>
                <a:gd name="G15" fmla="+- G14 0 G9"/>
                <a:gd name="G16" fmla="+- G14 G9 0"/>
                <a:gd name="G17" fmla="+- G16 0 0"/>
                <a:gd name="G18" fmla="+- 2100 0 0"/>
                <a:gd name="G19" fmla="+- 210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050"/>
                  </a:moveTo>
                  <a:lnTo>
                    <a:pt x="1050" y="1050"/>
                  </a:lnTo>
                  <a:lnTo>
                    <a:pt x="180" y="90"/>
                  </a:lnTo>
                  <a:lnTo>
                    <a:pt x="1050" y="105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52C3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0503" name="Picture 2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7" t="6079" r="7037" b="6079"/>
            <a:stretch>
              <a:fillRect/>
            </a:stretch>
          </p:blipFill>
          <p:spPr bwMode="auto">
            <a:xfrm>
              <a:off x="2523" y="2910"/>
              <a:ext cx="450" cy="450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7037" t="6079" r="7037" b="6079"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20504" name="Group 24"/>
          <p:cNvGrpSpPr>
            <a:grpSpLocks/>
          </p:cNvGrpSpPr>
          <p:nvPr/>
        </p:nvGrpSpPr>
        <p:grpSpPr bwMode="auto">
          <a:xfrm>
            <a:off x="7821613" y="4597400"/>
            <a:ext cx="754062" cy="754063"/>
            <a:chOff x="4927" y="2896"/>
            <a:chExt cx="475" cy="475"/>
          </a:xfrm>
        </p:grpSpPr>
        <p:sp>
          <p:nvSpPr>
            <p:cNvPr id="20505" name="AutoShape 25"/>
            <p:cNvSpPr>
              <a:spLocks noChangeArrowheads="1"/>
            </p:cNvSpPr>
            <p:nvPr/>
          </p:nvSpPr>
          <p:spPr bwMode="auto">
            <a:xfrm>
              <a:off x="4927" y="2896"/>
              <a:ext cx="475" cy="475"/>
            </a:xfrm>
            <a:custGeom>
              <a:avLst/>
              <a:gdLst>
                <a:gd name="G0" fmla="*/ 2100 1 2"/>
                <a:gd name="G1" fmla="*/ 1 48365 11520"/>
                <a:gd name="G2" fmla="*/ G1 32767 1"/>
                <a:gd name="G3" fmla="*/ G2 1 32767"/>
                <a:gd name="G4" fmla="cos G0 G3"/>
                <a:gd name="G5" fmla="*/ 2100 1 2"/>
                <a:gd name="G6" fmla="*/ 1 48365 11520"/>
                <a:gd name="G7" fmla="*/ G6 32767 1"/>
                <a:gd name="G8" fmla="*/ G7 1 32767"/>
                <a:gd name="G9" fmla="sin G5 G8"/>
                <a:gd name="G10" fmla="*/ 2100 1 2"/>
                <a:gd name="G11" fmla="+- G10 0 G4"/>
                <a:gd name="G12" fmla="+- G10 G4 0"/>
                <a:gd name="G13" fmla="+- G12 0 0"/>
                <a:gd name="G14" fmla="*/ 2100 1 2"/>
                <a:gd name="G15" fmla="+- G14 0 G9"/>
                <a:gd name="G16" fmla="+- G14 G9 0"/>
                <a:gd name="G17" fmla="+- G16 0 0"/>
                <a:gd name="G18" fmla="+- 2100 0 0"/>
                <a:gd name="G19" fmla="+- 2100 0 0"/>
                <a:gd name="G20" fmla="+- 180 0 0"/>
                <a:gd name="G21" fmla="+- 90 0 0"/>
                <a:gd name="G22" fmla="+- 270 0 0"/>
                <a:gd name="G23" fmla="+- 90 0 0"/>
                <a:gd name="G24" fmla="+- 0 0 0"/>
                <a:gd name="G25" fmla="+- 90 0 0"/>
                <a:gd name="G26" fmla="+- 90 0 0"/>
                <a:gd name="G27" fmla="+- 90 0 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0" t="0" r="0" b="0"/>
              <a:pathLst>
                <a:path>
                  <a:moveTo>
                    <a:pt x="0" y="1050"/>
                  </a:moveTo>
                  <a:lnTo>
                    <a:pt x="1050" y="1050"/>
                  </a:lnTo>
                  <a:lnTo>
                    <a:pt x="180" y="90"/>
                  </a:lnTo>
                  <a:lnTo>
                    <a:pt x="1050" y="1050"/>
                  </a:lnTo>
                  <a:lnTo>
                    <a:pt x="270" y="90"/>
                  </a:lnTo>
                  <a:close/>
                </a:path>
              </a:pathLst>
            </a:custGeom>
            <a:solidFill>
              <a:srgbClr val="52C3C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00" cap="flat">
                  <a:solidFill>
                    <a:srgbClr val="3465A4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0506" name="Picture 2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1" y="2950"/>
              <a:ext cx="429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09575" y="304800"/>
            <a:ext cx="117824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Штучне вигодовування передчасно народжених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Group 1"/>
          <p:cNvGrpSpPr>
            <a:grpSpLocks/>
          </p:cNvGrpSpPr>
          <p:nvPr/>
        </p:nvGrpSpPr>
        <p:grpSpPr bwMode="auto">
          <a:xfrm>
            <a:off x="1892300" y="1608138"/>
            <a:ext cx="8404225" cy="4983162"/>
            <a:chOff x="1192" y="1013"/>
            <a:chExt cx="5294" cy="3139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" t="21851" r="2679" b="2866"/>
            <a:stretch>
              <a:fillRect/>
            </a:stretch>
          </p:blipFill>
          <p:spPr bwMode="auto">
            <a:xfrm>
              <a:off x="1192" y="1013"/>
              <a:ext cx="5294" cy="3139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2837" t="21851" r="2679" b="2866"/>
                    <a:stretch>
                      <a:fillRect/>
                    </a:stretch>
                  </a:blip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5" y="3090"/>
              <a:ext cx="797" cy="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482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37" t="17068" r="14285" b="15961"/>
            <a:stretch>
              <a:fillRect/>
            </a:stretch>
          </p:blipFill>
          <p:spPr bwMode="auto">
            <a:xfrm>
              <a:off x="3617" y="3475"/>
              <a:ext cx="582" cy="533"/>
            </a:xfrm>
            <a:prstGeom prst="rect">
              <a:avLst/>
            </a:prstGeom>
            <a:noFill/>
            <a:ln>
              <a:noFill/>
            </a:ln>
            <a:effectLst>
              <a:outerShdw dist="38160" dir="5400000" algn="ctr" rotWithShape="0">
                <a:srgbClr val="000000">
                  <a:alpha val="40033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2637" t="17068" r="14285" b="15961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3482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37" t="17068" r="14285" b="15961"/>
            <a:stretch>
              <a:fillRect/>
            </a:stretch>
          </p:blipFill>
          <p:spPr bwMode="auto">
            <a:xfrm>
              <a:off x="1649" y="3475"/>
              <a:ext cx="582" cy="533"/>
            </a:xfrm>
            <a:prstGeom prst="rect">
              <a:avLst/>
            </a:prstGeom>
            <a:noFill/>
            <a:ln>
              <a:noFill/>
            </a:ln>
            <a:effectLst>
              <a:outerShdw dist="38160" dir="5400000" algn="ctr" rotWithShape="0">
                <a:srgbClr val="000000">
                  <a:alpha val="40033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l="12637" t="17068" r="14285" b="15961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</a:extLst>
          </p:spPr>
        </p:pic>
        <p:grpSp>
          <p:nvGrpSpPr>
            <p:cNvPr id="34822" name="Group 6"/>
            <p:cNvGrpSpPr>
              <a:grpSpLocks/>
            </p:cNvGrpSpPr>
            <p:nvPr/>
          </p:nvGrpSpPr>
          <p:grpSpPr bwMode="auto">
            <a:xfrm>
              <a:off x="2907" y="3434"/>
              <a:ext cx="492" cy="615"/>
              <a:chOff x="2907" y="3434"/>
              <a:chExt cx="492" cy="615"/>
            </a:xfrm>
          </p:grpSpPr>
          <p:grpSp>
            <p:nvGrpSpPr>
              <p:cNvPr id="34823" name="Group 7"/>
              <p:cNvGrpSpPr>
                <a:grpSpLocks/>
              </p:cNvGrpSpPr>
              <p:nvPr/>
            </p:nvGrpSpPr>
            <p:grpSpPr bwMode="auto">
              <a:xfrm>
                <a:off x="3037" y="3699"/>
                <a:ext cx="233" cy="299"/>
                <a:chOff x="3037" y="3699"/>
                <a:chExt cx="233" cy="299"/>
              </a:xfrm>
            </p:grpSpPr>
            <p:grpSp>
              <p:nvGrpSpPr>
                <p:cNvPr id="34824" name="Group 8"/>
                <p:cNvGrpSpPr>
                  <a:grpSpLocks/>
                </p:cNvGrpSpPr>
                <p:nvPr/>
              </p:nvGrpSpPr>
              <p:grpSpPr bwMode="auto">
                <a:xfrm>
                  <a:off x="3037" y="3823"/>
                  <a:ext cx="233" cy="176"/>
                  <a:chOff x="3037" y="3823"/>
                  <a:chExt cx="233" cy="176"/>
                </a:xfrm>
              </p:grpSpPr>
              <p:sp>
                <p:nvSpPr>
                  <p:cNvPr id="34825" name="AutoShape 9"/>
                  <p:cNvSpPr>
                    <a:spLocks noChangeArrowheads="1"/>
                  </p:cNvSpPr>
                  <p:nvPr/>
                </p:nvSpPr>
                <p:spPr bwMode="auto">
                  <a:xfrm>
                    <a:off x="3192" y="3823"/>
                    <a:ext cx="78" cy="176"/>
                  </a:xfrm>
                  <a:custGeom>
                    <a:avLst/>
                    <a:gdLst>
                      <a:gd name="G0" fmla="*/ 351 1 2"/>
                      <a:gd name="G1" fmla="*/ 1 48365 11520"/>
                      <a:gd name="G2" fmla="*/ G1 32767 1"/>
                      <a:gd name="G3" fmla="*/ G2 1 32767"/>
                      <a:gd name="G4" fmla="cos G0 G3"/>
                      <a:gd name="G5" fmla="*/ 780 1 2"/>
                      <a:gd name="G6" fmla="*/ 1 48365 11520"/>
                      <a:gd name="G7" fmla="*/ G6 32767 1"/>
                      <a:gd name="G8" fmla="*/ G7 1 32767"/>
                      <a:gd name="G9" fmla="sin G5 G8"/>
                      <a:gd name="G10" fmla="*/ 351 1 2"/>
                      <a:gd name="G11" fmla="+- G10 0 G4"/>
                      <a:gd name="G12" fmla="+- G10 G4 0"/>
                      <a:gd name="G13" fmla="+- G12 0 0"/>
                      <a:gd name="G14" fmla="*/ 780 1 2"/>
                      <a:gd name="G15" fmla="+- G14 0 G9"/>
                      <a:gd name="G16" fmla="+- G14 G9 0"/>
                      <a:gd name="G17" fmla="+- G16 0 0"/>
                      <a:gd name="G18" fmla="+- 780 0 0"/>
                      <a:gd name="G19" fmla="+- 351 0 0"/>
                      <a:gd name="G20" fmla="+- 180 0 0"/>
                      <a:gd name="G21" fmla="+- 90 0 0"/>
                      <a:gd name="G22" fmla="+- 270 0 0"/>
                      <a:gd name="G23" fmla="+- 90 0 0"/>
                      <a:gd name="G24" fmla="+- 0 0 0"/>
                      <a:gd name="G25" fmla="+- 90 0 0"/>
                      <a:gd name="G26" fmla="+- 90 0 0"/>
                      <a:gd name="G27" fmla="+- 90 0 0"/>
                    </a:gdLst>
                    <a:ahLst/>
                    <a:cxnLst>
                      <a:cxn ang="0">
                        <a:pos x="r" y="vc"/>
                      </a:cxn>
                      <a:cxn ang="5400000">
                        <a:pos x="hc" y="b"/>
                      </a:cxn>
                      <a:cxn ang="10800000">
                        <a:pos x="l" y="vc"/>
                      </a:cxn>
                      <a:cxn ang="16200000">
                        <a:pos x="hc" y="t"/>
                      </a:cxn>
                    </a:cxnLst>
                    <a:rect l="0" t="0" r="0" b="0"/>
                    <a:pathLst>
                      <a:path>
                        <a:moveTo>
                          <a:pt x="0" y="390"/>
                        </a:moveTo>
                        <a:lnTo>
                          <a:pt x="176" y="390"/>
                        </a:lnTo>
                        <a:lnTo>
                          <a:pt x="180" y="90"/>
                        </a:lnTo>
                        <a:lnTo>
                          <a:pt x="176" y="390"/>
                        </a:lnTo>
                        <a:lnTo>
                          <a:pt x="270" y="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600" cap="flat">
                        <a:solidFill>
                          <a:srgbClr val="3465A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4826" name="AutoShape 10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823"/>
                    <a:ext cx="78" cy="176"/>
                  </a:xfrm>
                  <a:custGeom>
                    <a:avLst/>
                    <a:gdLst>
                      <a:gd name="G0" fmla="*/ 351 1 2"/>
                      <a:gd name="G1" fmla="*/ 1 48365 11520"/>
                      <a:gd name="G2" fmla="*/ G1 32767 1"/>
                      <a:gd name="G3" fmla="*/ G2 1 32767"/>
                      <a:gd name="G4" fmla="cos G0 G3"/>
                      <a:gd name="G5" fmla="*/ 780 1 2"/>
                      <a:gd name="G6" fmla="*/ 1 48365 11520"/>
                      <a:gd name="G7" fmla="*/ G6 32767 1"/>
                      <a:gd name="G8" fmla="*/ G7 1 32767"/>
                      <a:gd name="G9" fmla="sin G5 G8"/>
                      <a:gd name="G10" fmla="*/ 351 1 2"/>
                      <a:gd name="G11" fmla="+- G10 0 G4"/>
                      <a:gd name="G12" fmla="+- G10 G4 0"/>
                      <a:gd name="G13" fmla="+- G12 0 0"/>
                      <a:gd name="G14" fmla="*/ 780 1 2"/>
                      <a:gd name="G15" fmla="+- G14 0 G9"/>
                      <a:gd name="G16" fmla="+- G14 G9 0"/>
                      <a:gd name="G17" fmla="+- G16 0 0"/>
                      <a:gd name="G18" fmla="+- 780 0 0"/>
                      <a:gd name="G19" fmla="+- 351 0 0"/>
                      <a:gd name="G20" fmla="+- 180 0 0"/>
                      <a:gd name="G21" fmla="+- 90 0 0"/>
                      <a:gd name="G22" fmla="+- 270 0 0"/>
                      <a:gd name="G23" fmla="+- 90 0 0"/>
                      <a:gd name="G24" fmla="+- 0 0 0"/>
                      <a:gd name="G25" fmla="+- 90 0 0"/>
                      <a:gd name="G26" fmla="+- 90 0 0"/>
                      <a:gd name="G27" fmla="+- 90 0 0"/>
                    </a:gdLst>
                    <a:ahLst/>
                    <a:cxnLst>
                      <a:cxn ang="0">
                        <a:pos x="r" y="vc"/>
                      </a:cxn>
                      <a:cxn ang="5400000">
                        <a:pos x="hc" y="b"/>
                      </a:cxn>
                      <a:cxn ang="10800000">
                        <a:pos x="l" y="vc"/>
                      </a:cxn>
                      <a:cxn ang="16200000">
                        <a:pos x="hc" y="t"/>
                      </a:cxn>
                    </a:cxnLst>
                    <a:rect l="0" t="0" r="0" b="0"/>
                    <a:pathLst>
                      <a:path>
                        <a:moveTo>
                          <a:pt x="0" y="390"/>
                        </a:moveTo>
                        <a:lnTo>
                          <a:pt x="176" y="390"/>
                        </a:lnTo>
                        <a:lnTo>
                          <a:pt x="180" y="90"/>
                        </a:lnTo>
                        <a:lnTo>
                          <a:pt x="176" y="390"/>
                        </a:lnTo>
                        <a:lnTo>
                          <a:pt x="270" y="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600" cap="flat">
                        <a:solidFill>
                          <a:srgbClr val="3465A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4827" name="AutoShape 11"/>
                <p:cNvSpPr>
                  <a:spLocks noChangeArrowheads="1"/>
                </p:cNvSpPr>
                <p:nvPr/>
              </p:nvSpPr>
              <p:spPr bwMode="auto">
                <a:xfrm>
                  <a:off x="3068" y="3699"/>
                  <a:ext cx="168" cy="159"/>
                </a:xfrm>
                <a:custGeom>
                  <a:avLst/>
                  <a:gdLst>
                    <a:gd name="G0" fmla="*/ 745 1 2"/>
                    <a:gd name="G1" fmla="*/ 1 48365 11520"/>
                    <a:gd name="G2" fmla="*/ G1 32767 1"/>
                    <a:gd name="G3" fmla="*/ G2 1 32767"/>
                    <a:gd name="G4" fmla="cos G0 G3"/>
                    <a:gd name="G5" fmla="*/ 705 1 2"/>
                    <a:gd name="G6" fmla="*/ 1 48365 11520"/>
                    <a:gd name="G7" fmla="*/ G6 32767 1"/>
                    <a:gd name="G8" fmla="*/ G7 1 32767"/>
                    <a:gd name="G9" fmla="sin G5 G8"/>
                    <a:gd name="G10" fmla="*/ 745 1 2"/>
                    <a:gd name="G11" fmla="+- G10 0 G4"/>
                    <a:gd name="G12" fmla="+- G10 G4 0"/>
                    <a:gd name="G13" fmla="+- G12 0 0"/>
                    <a:gd name="G14" fmla="*/ 705 1 2"/>
                    <a:gd name="G15" fmla="+- G14 0 G9"/>
                    <a:gd name="G16" fmla="+- G14 G9 0"/>
                    <a:gd name="G17" fmla="+- G16 0 0"/>
                    <a:gd name="G18" fmla="+- 705 0 0"/>
                    <a:gd name="G19" fmla="+- 745 0 0"/>
                    <a:gd name="G20" fmla="+- 180 0 0"/>
                    <a:gd name="G21" fmla="+- 90 0 0"/>
                    <a:gd name="G22" fmla="+- 270 0 0"/>
                    <a:gd name="G23" fmla="+- 90 0 0"/>
                    <a:gd name="G24" fmla="+- 0 0 0"/>
                    <a:gd name="G25" fmla="+- 90 0 0"/>
                    <a:gd name="G26" fmla="+- 90 0 0"/>
                    <a:gd name="G27" fmla="+- 90 0 0"/>
                  </a:gdLst>
                  <a:ahLst/>
                  <a:cxnLst>
                    <a:cxn ang="0">
                      <a:pos x="r" y="vc"/>
                    </a:cxn>
                    <a:cxn ang="5400000">
                      <a:pos x="hc" y="b"/>
                    </a:cxn>
                    <a:cxn ang="10800000">
                      <a:pos x="l" y="vc"/>
                    </a:cxn>
                    <a:cxn ang="16200000">
                      <a:pos x="hc" y="t"/>
                    </a:cxn>
                  </a:cxnLst>
                  <a:rect l="0" t="0" r="0" b="0"/>
                  <a:pathLst>
                    <a:path>
                      <a:moveTo>
                        <a:pt x="0" y="353"/>
                      </a:moveTo>
                      <a:lnTo>
                        <a:pt x="373" y="353"/>
                      </a:lnTo>
                      <a:lnTo>
                        <a:pt x="180" y="90"/>
                      </a:lnTo>
                      <a:lnTo>
                        <a:pt x="373" y="353"/>
                      </a:lnTo>
                      <a:lnTo>
                        <a:pt x="270" y="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00" cap="flat">
                      <a:solidFill>
                        <a:srgbClr val="3465A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4828" name="AutoShape 12"/>
              <p:cNvSpPr>
                <a:spLocks noChangeArrowheads="1"/>
              </p:cNvSpPr>
              <p:nvPr/>
            </p:nvSpPr>
            <p:spPr bwMode="auto">
              <a:xfrm>
                <a:off x="3045" y="3755"/>
                <a:ext cx="217" cy="250"/>
              </a:xfrm>
              <a:custGeom>
                <a:avLst/>
                <a:gdLst>
                  <a:gd name="G0" fmla="*/ 961 1 2"/>
                  <a:gd name="G1" fmla="*/ 1 48365 11520"/>
                  <a:gd name="G2" fmla="*/ G1 32767 1"/>
                  <a:gd name="G3" fmla="*/ G2 1 32767"/>
                  <a:gd name="G4" fmla="cos G0 G3"/>
                  <a:gd name="G5" fmla="*/ 1107 1 2"/>
                  <a:gd name="G6" fmla="*/ 1 48365 11520"/>
                  <a:gd name="G7" fmla="*/ G6 32767 1"/>
                  <a:gd name="G8" fmla="*/ G7 1 32767"/>
                  <a:gd name="G9" fmla="sin G5 G8"/>
                  <a:gd name="G10" fmla="*/ 961 1 2"/>
                  <a:gd name="G11" fmla="+- G10 0 G4"/>
                  <a:gd name="G12" fmla="+- G10 G4 0"/>
                  <a:gd name="G13" fmla="+- G12 0 0"/>
                  <a:gd name="G14" fmla="*/ 1107 1 2"/>
                  <a:gd name="G15" fmla="+- G14 0 G9"/>
                  <a:gd name="G16" fmla="+- G14 G9 0"/>
                  <a:gd name="G17" fmla="+- G16 0 0"/>
                  <a:gd name="G18" fmla="+- 1107 0 0"/>
                  <a:gd name="G19" fmla="+- 961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554"/>
                    </a:moveTo>
                    <a:lnTo>
                      <a:pt x="481" y="554"/>
                    </a:lnTo>
                    <a:lnTo>
                      <a:pt x="180" y="90"/>
                    </a:lnTo>
                    <a:lnTo>
                      <a:pt x="481" y="554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29" name="AutoShape 13"/>
              <p:cNvSpPr>
                <a:spLocks noChangeArrowheads="1"/>
              </p:cNvSpPr>
              <p:nvPr/>
            </p:nvSpPr>
            <p:spPr bwMode="auto">
              <a:xfrm>
                <a:off x="3045" y="3539"/>
                <a:ext cx="217" cy="267"/>
              </a:xfrm>
              <a:custGeom>
                <a:avLst/>
                <a:gdLst>
                  <a:gd name="G0" fmla="*/ 961 1 2"/>
                  <a:gd name="G1" fmla="*/ 1 48365 11520"/>
                  <a:gd name="G2" fmla="*/ G1 32767 1"/>
                  <a:gd name="G3" fmla="*/ G2 1 32767"/>
                  <a:gd name="G4" fmla="cos G0 G3"/>
                  <a:gd name="G5" fmla="*/ 1184 1 2"/>
                  <a:gd name="G6" fmla="*/ 1 48365 11520"/>
                  <a:gd name="G7" fmla="*/ G6 32767 1"/>
                  <a:gd name="G8" fmla="*/ G7 1 32767"/>
                  <a:gd name="G9" fmla="sin G5 G8"/>
                  <a:gd name="G10" fmla="*/ 961 1 2"/>
                  <a:gd name="G11" fmla="+- G10 0 G4"/>
                  <a:gd name="G12" fmla="+- G10 G4 0"/>
                  <a:gd name="G13" fmla="+- G12 0 0"/>
                  <a:gd name="G14" fmla="*/ 1184 1 2"/>
                  <a:gd name="G15" fmla="+- G14 0 G9"/>
                  <a:gd name="G16" fmla="+- G14 G9 0"/>
                  <a:gd name="G17" fmla="+- G16 0 0"/>
                  <a:gd name="G18" fmla="+- 1184 0 0"/>
                  <a:gd name="G19" fmla="+- 961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592"/>
                    </a:moveTo>
                    <a:lnTo>
                      <a:pt x="481" y="592"/>
                    </a:lnTo>
                    <a:lnTo>
                      <a:pt x="180" y="90"/>
                    </a:lnTo>
                    <a:lnTo>
                      <a:pt x="481" y="592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0" name="Rectangle 14"/>
              <p:cNvSpPr>
                <a:spLocks noChangeArrowheads="1"/>
              </p:cNvSpPr>
              <p:nvPr/>
            </p:nvSpPr>
            <p:spPr bwMode="auto">
              <a:xfrm>
                <a:off x="3035" y="3554"/>
                <a:ext cx="236" cy="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31" name="AutoShape 15"/>
              <p:cNvSpPr>
                <a:spLocks noChangeArrowheads="1"/>
              </p:cNvSpPr>
              <p:nvPr/>
            </p:nvSpPr>
            <p:spPr bwMode="auto">
              <a:xfrm>
                <a:off x="3037" y="3485"/>
                <a:ext cx="229" cy="106"/>
              </a:xfrm>
              <a:custGeom>
                <a:avLst/>
                <a:gdLst>
                  <a:gd name="G0" fmla="+- 0 0 20922"/>
                  <a:gd name="G1" fmla="+- 32767 0 20922"/>
                  <a:gd name="G2" fmla="?: G1 20922 32767"/>
                  <a:gd name="G3" fmla="?: G0 0 G1"/>
                  <a:gd name="G4" fmla="min 1017 473"/>
                  <a:gd name="G5" fmla="*/ G4 G3 1"/>
                  <a:gd name="G6" fmla="*/ G5 1 32767"/>
                  <a:gd name="G7" fmla="+- 1017 0 G6"/>
                  <a:gd name="G8" fmla="+- 473 0 G6"/>
                  <a:gd name="G9" fmla="*/ G6 29289 1"/>
                  <a:gd name="G10" fmla="*/ G9 1 32767"/>
                  <a:gd name="G11" fmla="+- 1017 0 G10"/>
                  <a:gd name="G12" fmla="+- 473 0 G10"/>
                  <a:gd name="G13" fmla="*/ 1017 1 2"/>
                  <a:gd name="G14" fmla="*/ 473 1 2"/>
                  <a:gd name="G15" fmla="+- 473 0 0"/>
                  <a:gd name="G16" fmla="+- 1017 0 0"/>
                  <a:gd name="G17" fmla="+- 180 0 0"/>
                  <a:gd name="G18" fmla="+- 90 0 0"/>
                  <a:gd name="G19" fmla="+- 270 0 0"/>
                  <a:gd name="G20" fmla="+- 90 0 0"/>
                  <a:gd name="G21" fmla="+- 0 0 0"/>
                  <a:gd name="G22" fmla="+- 90 0 0"/>
                  <a:gd name="G23" fmla="+- 90 0 0"/>
                  <a:gd name="G24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171"/>
                    </a:moveTo>
                    <a:lnTo>
                      <a:pt x="171" y="171"/>
                    </a:lnTo>
                    <a:lnTo>
                      <a:pt x="180" y="90"/>
                    </a:lnTo>
                    <a:lnTo>
                      <a:pt x="846" y="0"/>
                    </a:lnTo>
                    <a:lnTo>
                      <a:pt x="171" y="171"/>
                    </a:lnTo>
                    <a:lnTo>
                      <a:pt x="270" y="90"/>
                    </a:lnTo>
                    <a:lnTo>
                      <a:pt x="1017" y="302"/>
                    </a:lnTo>
                    <a:lnTo>
                      <a:pt x="171" y="1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4832" name="Picture 1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7" y="3434"/>
                <a:ext cx="492" cy="6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4833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9" y="3090"/>
              <a:ext cx="797" cy="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34834" name="Group 18"/>
            <p:cNvGrpSpPr>
              <a:grpSpLocks/>
            </p:cNvGrpSpPr>
            <p:nvPr/>
          </p:nvGrpSpPr>
          <p:grpSpPr bwMode="auto">
            <a:xfrm>
              <a:off x="4696" y="3434"/>
              <a:ext cx="492" cy="615"/>
              <a:chOff x="4696" y="3434"/>
              <a:chExt cx="492" cy="615"/>
            </a:xfrm>
          </p:grpSpPr>
          <p:grpSp>
            <p:nvGrpSpPr>
              <p:cNvPr id="34835" name="Group 19"/>
              <p:cNvGrpSpPr>
                <a:grpSpLocks/>
              </p:cNvGrpSpPr>
              <p:nvPr/>
            </p:nvGrpSpPr>
            <p:grpSpPr bwMode="auto">
              <a:xfrm>
                <a:off x="4826" y="3699"/>
                <a:ext cx="233" cy="299"/>
                <a:chOff x="4826" y="3699"/>
                <a:chExt cx="233" cy="299"/>
              </a:xfrm>
            </p:grpSpPr>
            <p:grpSp>
              <p:nvGrpSpPr>
                <p:cNvPr id="34836" name="Group 20"/>
                <p:cNvGrpSpPr>
                  <a:grpSpLocks/>
                </p:cNvGrpSpPr>
                <p:nvPr/>
              </p:nvGrpSpPr>
              <p:grpSpPr bwMode="auto">
                <a:xfrm>
                  <a:off x="4826" y="3823"/>
                  <a:ext cx="233" cy="176"/>
                  <a:chOff x="4826" y="3823"/>
                  <a:chExt cx="233" cy="176"/>
                </a:xfrm>
              </p:grpSpPr>
              <p:sp>
                <p:nvSpPr>
                  <p:cNvPr id="34837" name="AutoShape 21"/>
                  <p:cNvSpPr>
                    <a:spLocks noChangeArrowheads="1"/>
                  </p:cNvSpPr>
                  <p:nvPr/>
                </p:nvSpPr>
                <p:spPr bwMode="auto">
                  <a:xfrm>
                    <a:off x="4980" y="3823"/>
                    <a:ext cx="78" cy="176"/>
                  </a:xfrm>
                  <a:custGeom>
                    <a:avLst/>
                    <a:gdLst>
                      <a:gd name="G0" fmla="*/ 351 1 2"/>
                      <a:gd name="G1" fmla="*/ 1 48365 11520"/>
                      <a:gd name="G2" fmla="*/ G1 32767 1"/>
                      <a:gd name="G3" fmla="*/ G2 1 32767"/>
                      <a:gd name="G4" fmla="cos G0 G3"/>
                      <a:gd name="G5" fmla="*/ 780 1 2"/>
                      <a:gd name="G6" fmla="*/ 1 48365 11520"/>
                      <a:gd name="G7" fmla="*/ G6 32767 1"/>
                      <a:gd name="G8" fmla="*/ G7 1 32767"/>
                      <a:gd name="G9" fmla="sin G5 G8"/>
                      <a:gd name="G10" fmla="*/ 351 1 2"/>
                      <a:gd name="G11" fmla="+- G10 0 G4"/>
                      <a:gd name="G12" fmla="+- G10 G4 0"/>
                      <a:gd name="G13" fmla="+- G12 0 0"/>
                      <a:gd name="G14" fmla="*/ 780 1 2"/>
                      <a:gd name="G15" fmla="+- G14 0 G9"/>
                      <a:gd name="G16" fmla="+- G14 G9 0"/>
                      <a:gd name="G17" fmla="+- G16 0 0"/>
                      <a:gd name="G18" fmla="+- 780 0 0"/>
                      <a:gd name="G19" fmla="+- 351 0 0"/>
                      <a:gd name="G20" fmla="+- 180 0 0"/>
                      <a:gd name="G21" fmla="+- 90 0 0"/>
                      <a:gd name="G22" fmla="+- 270 0 0"/>
                      <a:gd name="G23" fmla="+- 90 0 0"/>
                      <a:gd name="G24" fmla="+- 0 0 0"/>
                      <a:gd name="G25" fmla="+- 90 0 0"/>
                      <a:gd name="G26" fmla="+- 90 0 0"/>
                      <a:gd name="G27" fmla="+- 90 0 0"/>
                    </a:gdLst>
                    <a:ahLst/>
                    <a:cxnLst>
                      <a:cxn ang="0">
                        <a:pos x="r" y="vc"/>
                      </a:cxn>
                      <a:cxn ang="5400000">
                        <a:pos x="hc" y="b"/>
                      </a:cxn>
                      <a:cxn ang="10800000">
                        <a:pos x="l" y="vc"/>
                      </a:cxn>
                      <a:cxn ang="16200000">
                        <a:pos x="hc" y="t"/>
                      </a:cxn>
                    </a:cxnLst>
                    <a:rect l="0" t="0" r="0" b="0"/>
                    <a:pathLst>
                      <a:path>
                        <a:moveTo>
                          <a:pt x="0" y="390"/>
                        </a:moveTo>
                        <a:lnTo>
                          <a:pt x="176" y="390"/>
                        </a:lnTo>
                        <a:lnTo>
                          <a:pt x="180" y="90"/>
                        </a:lnTo>
                        <a:lnTo>
                          <a:pt x="176" y="390"/>
                        </a:lnTo>
                        <a:lnTo>
                          <a:pt x="270" y="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600" cap="flat">
                        <a:solidFill>
                          <a:srgbClr val="3465A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4838" name="AutoShape 22"/>
                  <p:cNvSpPr>
                    <a:spLocks noChangeArrowheads="1"/>
                  </p:cNvSpPr>
                  <p:nvPr/>
                </p:nvSpPr>
                <p:spPr bwMode="auto">
                  <a:xfrm>
                    <a:off x="4826" y="3823"/>
                    <a:ext cx="78" cy="176"/>
                  </a:xfrm>
                  <a:custGeom>
                    <a:avLst/>
                    <a:gdLst>
                      <a:gd name="G0" fmla="*/ 351 1 2"/>
                      <a:gd name="G1" fmla="*/ 1 48365 11520"/>
                      <a:gd name="G2" fmla="*/ G1 32767 1"/>
                      <a:gd name="G3" fmla="*/ G2 1 32767"/>
                      <a:gd name="G4" fmla="cos G0 G3"/>
                      <a:gd name="G5" fmla="*/ 780 1 2"/>
                      <a:gd name="G6" fmla="*/ 1 48365 11520"/>
                      <a:gd name="G7" fmla="*/ G6 32767 1"/>
                      <a:gd name="G8" fmla="*/ G7 1 32767"/>
                      <a:gd name="G9" fmla="sin G5 G8"/>
                      <a:gd name="G10" fmla="*/ 351 1 2"/>
                      <a:gd name="G11" fmla="+- G10 0 G4"/>
                      <a:gd name="G12" fmla="+- G10 G4 0"/>
                      <a:gd name="G13" fmla="+- G12 0 0"/>
                      <a:gd name="G14" fmla="*/ 780 1 2"/>
                      <a:gd name="G15" fmla="+- G14 0 G9"/>
                      <a:gd name="G16" fmla="+- G14 G9 0"/>
                      <a:gd name="G17" fmla="+- G16 0 0"/>
                      <a:gd name="G18" fmla="+- 780 0 0"/>
                      <a:gd name="G19" fmla="+- 351 0 0"/>
                      <a:gd name="G20" fmla="+- 180 0 0"/>
                      <a:gd name="G21" fmla="+- 90 0 0"/>
                      <a:gd name="G22" fmla="+- 270 0 0"/>
                      <a:gd name="G23" fmla="+- 90 0 0"/>
                      <a:gd name="G24" fmla="+- 0 0 0"/>
                      <a:gd name="G25" fmla="+- 90 0 0"/>
                      <a:gd name="G26" fmla="+- 90 0 0"/>
                      <a:gd name="G27" fmla="+- 90 0 0"/>
                    </a:gdLst>
                    <a:ahLst/>
                    <a:cxnLst>
                      <a:cxn ang="0">
                        <a:pos x="r" y="vc"/>
                      </a:cxn>
                      <a:cxn ang="5400000">
                        <a:pos x="hc" y="b"/>
                      </a:cxn>
                      <a:cxn ang="10800000">
                        <a:pos x="l" y="vc"/>
                      </a:cxn>
                      <a:cxn ang="16200000">
                        <a:pos x="hc" y="t"/>
                      </a:cxn>
                    </a:cxnLst>
                    <a:rect l="0" t="0" r="0" b="0"/>
                    <a:pathLst>
                      <a:path>
                        <a:moveTo>
                          <a:pt x="0" y="390"/>
                        </a:moveTo>
                        <a:lnTo>
                          <a:pt x="176" y="390"/>
                        </a:lnTo>
                        <a:lnTo>
                          <a:pt x="180" y="90"/>
                        </a:lnTo>
                        <a:lnTo>
                          <a:pt x="176" y="390"/>
                        </a:lnTo>
                        <a:lnTo>
                          <a:pt x="270" y="9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600" cap="flat">
                        <a:solidFill>
                          <a:srgbClr val="3465A4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4839" name="AutoShape 23"/>
                <p:cNvSpPr>
                  <a:spLocks noChangeArrowheads="1"/>
                </p:cNvSpPr>
                <p:nvPr/>
              </p:nvSpPr>
              <p:spPr bwMode="auto">
                <a:xfrm>
                  <a:off x="4857" y="3699"/>
                  <a:ext cx="168" cy="159"/>
                </a:xfrm>
                <a:custGeom>
                  <a:avLst/>
                  <a:gdLst>
                    <a:gd name="G0" fmla="*/ 745 1 2"/>
                    <a:gd name="G1" fmla="*/ 1 48365 11520"/>
                    <a:gd name="G2" fmla="*/ G1 32767 1"/>
                    <a:gd name="G3" fmla="*/ G2 1 32767"/>
                    <a:gd name="G4" fmla="cos G0 G3"/>
                    <a:gd name="G5" fmla="*/ 705 1 2"/>
                    <a:gd name="G6" fmla="*/ 1 48365 11520"/>
                    <a:gd name="G7" fmla="*/ G6 32767 1"/>
                    <a:gd name="G8" fmla="*/ G7 1 32767"/>
                    <a:gd name="G9" fmla="sin G5 G8"/>
                    <a:gd name="G10" fmla="*/ 745 1 2"/>
                    <a:gd name="G11" fmla="+- G10 0 G4"/>
                    <a:gd name="G12" fmla="+- G10 G4 0"/>
                    <a:gd name="G13" fmla="+- G12 0 0"/>
                    <a:gd name="G14" fmla="*/ 705 1 2"/>
                    <a:gd name="G15" fmla="+- G14 0 G9"/>
                    <a:gd name="G16" fmla="+- G14 G9 0"/>
                    <a:gd name="G17" fmla="+- G16 0 0"/>
                    <a:gd name="G18" fmla="+- 705 0 0"/>
                    <a:gd name="G19" fmla="+- 745 0 0"/>
                    <a:gd name="G20" fmla="+- 180 0 0"/>
                    <a:gd name="G21" fmla="+- 90 0 0"/>
                    <a:gd name="G22" fmla="+- 270 0 0"/>
                    <a:gd name="G23" fmla="+- 90 0 0"/>
                    <a:gd name="G24" fmla="+- 0 0 0"/>
                    <a:gd name="G25" fmla="+- 90 0 0"/>
                    <a:gd name="G26" fmla="+- 90 0 0"/>
                    <a:gd name="G27" fmla="+- 90 0 0"/>
                  </a:gdLst>
                  <a:ahLst/>
                  <a:cxnLst>
                    <a:cxn ang="0">
                      <a:pos x="r" y="vc"/>
                    </a:cxn>
                    <a:cxn ang="5400000">
                      <a:pos x="hc" y="b"/>
                    </a:cxn>
                    <a:cxn ang="10800000">
                      <a:pos x="l" y="vc"/>
                    </a:cxn>
                    <a:cxn ang="16200000">
                      <a:pos x="hc" y="t"/>
                    </a:cxn>
                  </a:cxnLst>
                  <a:rect l="0" t="0" r="0" b="0"/>
                  <a:pathLst>
                    <a:path>
                      <a:moveTo>
                        <a:pt x="0" y="353"/>
                      </a:moveTo>
                      <a:lnTo>
                        <a:pt x="373" y="353"/>
                      </a:lnTo>
                      <a:lnTo>
                        <a:pt x="180" y="90"/>
                      </a:lnTo>
                      <a:lnTo>
                        <a:pt x="373" y="353"/>
                      </a:lnTo>
                      <a:lnTo>
                        <a:pt x="270" y="9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00" cap="flat">
                      <a:solidFill>
                        <a:srgbClr val="3465A4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4840" name="AutoShape 24"/>
              <p:cNvSpPr>
                <a:spLocks noChangeArrowheads="1"/>
              </p:cNvSpPr>
              <p:nvPr/>
            </p:nvSpPr>
            <p:spPr bwMode="auto">
              <a:xfrm>
                <a:off x="4833" y="3755"/>
                <a:ext cx="217" cy="250"/>
              </a:xfrm>
              <a:custGeom>
                <a:avLst/>
                <a:gdLst>
                  <a:gd name="G0" fmla="*/ 961 1 2"/>
                  <a:gd name="G1" fmla="*/ 1 48365 11520"/>
                  <a:gd name="G2" fmla="*/ G1 32767 1"/>
                  <a:gd name="G3" fmla="*/ G2 1 32767"/>
                  <a:gd name="G4" fmla="cos G0 G3"/>
                  <a:gd name="G5" fmla="*/ 1107 1 2"/>
                  <a:gd name="G6" fmla="*/ 1 48365 11520"/>
                  <a:gd name="G7" fmla="*/ G6 32767 1"/>
                  <a:gd name="G8" fmla="*/ G7 1 32767"/>
                  <a:gd name="G9" fmla="sin G5 G8"/>
                  <a:gd name="G10" fmla="*/ 961 1 2"/>
                  <a:gd name="G11" fmla="+- G10 0 G4"/>
                  <a:gd name="G12" fmla="+- G10 G4 0"/>
                  <a:gd name="G13" fmla="+- G12 0 0"/>
                  <a:gd name="G14" fmla="*/ 1107 1 2"/>
                  <a:gd name="G15" fmla="+- G14 0 G9"/>
                  <a:gd name="G16" fmla="+- G14 G9 0"/>
                  <a:gd name="G17" fmla="+- G16 0 0"/>
                  <a:gd name="G18" fmla="+- 1107 0 0"/>
                  <a:gd name="G19" fmla="+- 961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554"/>
                    </a:moveTo>
                    <a:lnTo>
                      <a:pt x="481" y="554"/>
                    </a:lnTo>
                    <a:lnTo>
                      <a:pt x="180" y="90"/>
                    </a:lnTo>
                    <a:lnTo>
                      <a:pt x="481" y="554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1" name="AutoShape 25"/>
              <p:cNvSpPr>
                <a:spLocks noChangeArrowheads="1"/>
              </p:cNvSpPr>
              <p:nvPr/>
            </p:nvSpPr>
            <p:spPr bwMode="auto">
              <a:xfrm>
                <a:off x="4833" y="3539"/>
                <a:ext cx="217" cy="267"/>
              </a:xfrm>
              <a:custGeom>
                <a:avLst/>
                <a:gdLst>
                  <a:gd name="G0" fmla="*/ 961 1 2"/>
                  <a:gd name="G1" fmla="*/ 1 48365 11520"/>
                  <a:gd name="G2" fmla="*/ G1 32767 1"/>
                  <a:gd name="G3" fmla="*/ G2 1 32767"/>
                  <a:gd name="G4" fmla="cos G0 G3"/>
                  <a:gd name="G5" fmla="*/ 1184 1 2"/>
                  <a:gd name="G6" fmla="*/ 1 48365 11520"/>
                  <a:gd name="G7" fmla="*/ G6 32767 1"/>
                  <a:gd name="G8" fmla="*/ G7 1 32767"/>
                  <a:gd name="G9" fmla="sin G5 G8"/>
                  <a:gd name="G10" fmla="*/ 961 1 2"/>
                  <a:gd name="G11" fmla="+- G10 0 G4"/>
                  <a:gd name="G12" fmla="+- G10 G4 0"/>
                  <a:gd name="G13" fmla="+- G12 0 0"/>
                  <a:gd name="G14" fmla="*/ 1184 1 2"/>
                  <a:gd name="G15" fmla="+- G14 0 G9"/>
                  <a:gd name="G16" fmla="+- G14 G9 0"/>
                  <a:gd name="G17" fmla="+- G16 0 0"/>
                  <a:gd name="G18" fmla="+- 1184 0 0"/>
                  <a:gd name="G19" fmla="+- 961 0 0"/>
                  <a:gd name="G20" fmla="+- 180 0 0"/>
                  <a:gd name="G21" fmla="+- 90 0 0"/>
                  <a:gd name="G22" fmla="+- 270 0 0"/>
                  <a:gd name="G23" fmla="+- 90 0 0"/>
                  <a:gd name="G24" fmla="+- 0 0 0"/>
                  <a:gd name="G25" fmla="+- 90 0 0"/>
                  <a:gd name="G26" fmla="+- 90 0 0"/>
                  <a:gd name="G27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592"/>
                    </a:moveTo>
                    <a:lnTo>
                      <a:pt x="481" y="592"/>
                    </a:lnTo>
                    <a:lnTo>
                      <a:pt x="180" y="90"/>
                    </a:lnTo>
                    <a:lnTo>
                      <a:pt x="481" y="592"/>
                    </a:lnTo>
                    <a:lnTo>
                      <a:pt x="270" y="9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2" name="Rectangle 26"/>
              <p:cNvSpPr>
                <a:spLocks noChangeArrowheads="1"/>
              </p:cNvSpPr>
              <p:nvPr/>
            </p:nvSpPr>
            <p:spPr bwMode="auto">
              <a:xfrm>
                <a:off x="4824" y="3554"/>
                <a:ext cx="236" cy="3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843" name="AutoShape 27"/>
              <p:cNvSpPr>
                <a:spLocks noChangeArrowheads="1"/>
              </p:cNvSpPr>
              <p:nvPr/>
            </p:nvSpPr>
            <p:spPr bwMode="auto">
              <a:xfrm>
                <a:off x="4826" y="3485"/>
                <a:ext cx="229" cy="106"/>
              </a:xfrm>
              <a:custGeom>
                <a:avLst/>
                <a:gdLst>
                  <a:gd name="G0" fmla="+- 0 0 20922"/>
                  <a:gd name="G1" fmla="+- 32767 0 20922"/>
                  <a:gd name="G2" fmla="?: G1 20922 32767"/>
                  <a:gd name="G3" fmla="?: G0 0 G1"/>
                  <a:gd name="G4" fmla="min 1017 473"/>
                  <a:gd name="G5" fmla="*/ G4 G3 1"/>
                  <a:gd name="G6" fmla="*/ G5 1 32767"/>
                  <a:gd name="G7" fmla="+- 1017 0 G6"/>
                  <a:gd name="G8" fmla="+- 473 0 G6"/>
                  <a:gd name="G9" fmla="*/ G6 29289 1"/>
                  <a:gd name="G10" fmla="*/ G9 1 32767"/>
                  <a:gd name="G11" fmla="+- 1017 0 G10"/>
                  <a:gd name="G12" fmla="+- 473 0 G10"/>
                  <a:gd name="G13" fmla="*/ 1017 1 2"/>
                  <a:gd name="G14" fmla="*/ 473 1 2"/>
                  <a:gd name="G15" fmla="+- 473 0 0"/>
                  <a:gd name="G16" fmla="+- 1017 0 0"/>
                  <a:gd name="G17" fmla="+- 180 0 0"/>
                  <a:gd name="G18" fmla="+- 90 0 0"/>
                  <a:gd name="G19" fmla="+- 270 0 0"/>
                  <a:gd name="G20" fmla="+- 90 0 0"/>
                  <a:gd name="G21" fmla="+- 0 0 0"/>
                  <a:gd name="G22" fmla="+- 90 0 0"/>
                  <a:gd name="G23" fmla="+- 90 0 0"/>
                  <a:gd name="G24" fmla="+- 90 0 0"/>
                </a:gdLst>
                <a:ahLst/>
                <a:cxnLst>
                  <a:cxn ang="0">
                    <a:pos x="r" y="vc"/>
                  </a:cxn>
                  <a:cxn ang="5400000">
                    <a:pos x="hc" y="b"/>
                  </a:cxn>
                  <a:cxn ang="10800000">
                    <a:pos x="l" y="vc"/>
                  </a:cxn>
                  <a:cxn ang="16200000">
                    <a:pos x="hc" y="t"/>
                  </a:cxn>
                </a:cxnLst>
                <a:rect l="0" t="0" r="0" b="0"/>
                <a:pathLst>
                  <a:path>
                    <a:moveTo>
                      <a:pt x="0" y="171"/>
                    </a:moveTo>
                    <a:lnTo>
                      <a:pt x="171" y="171"/>
                    </a:lnTo>
                    <a:lnTo>
                      <a:pt x="180" y="90"/>
                    </a:lnTo>
                    <a:lnTo>
                      <a:pt x="846" y="0"/>
                    </a:lnTo>
                    <a:lnTo>
                      <a:pt x="171" y="171"/>
                    </a:lnTo>
                    <a:lnTo>
                      <a:pt x="270" y="90"/>
                    </a:lnTo>
                    <a:lnTo>
                      <a:pt x="1017" y="302"/>
                    </a:lnTo>
                    <a:lnTo>
                      <a:pt x="171" y="1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00" cap="flat">
                    <a:solidFill>
                      <a:srgbClr val="3465A4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4844" name="Picture 28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6" y="3434"/>
                <a:ext cx="492" cy="6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34845" name="Picture 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3" y="3090"/>
              <a:ext cx="797" cy="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34846" name="Rectangle 30"/>
          <p:cNvSpPr>
            <a:spLocks noChangeArrowheads="1"/>
          </p:cNvSpPr>
          <p:nvPr/>
        </p:nvSpPr>
        <p:spPr bwMode="auto">
          <a:xfrm>
            <a:off x="0" y="304800"/>
            <a:ext cx="121920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Схема підбору харчування </a:t>
            </a:r>
            <a:b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</a:br>
            <a:r>
              <a:rPr lang="uk-UA" altLang="ru-RU" sz="3600" b="1">
                <a:solidFill>
                  <a:srgbClr val="203864"/>
                </a:solidFill>
                <a:latin typeface="Calibri" panose="020F0502020204030204" pitchFamily="34" charset="0"/>
              </a:rPr>
              <a:t>для передчасно народжених дітей</a:t>
            </a:r>
          </a:p>
        </p:txBody>
      </p:sp>
      <p:sp>
        <p:nvSpPr>
          <p:cNvPr id="34847" name="Rectangle 31"/>
          <p:cNvSpPr>
            <a:spLocks noChangeArrowheads="1"/>
          </p:cNvSpPr>
          <p:nvPr/>
        </p:nvSpPr>
        <p:spPr bwMode="auto">
          <a:xfrm>
            <a:off x="0" y="6592888"/>
            <a:ext cx="12192000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5000" rIns="0" bIns="45000">
            <a:sp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uk-UA" altLang="ru-RU" sz="1100">
                <a:solidFill>
                  <a:srgbClr val="203864"/>
                </a:solidFill>
                <a:latin typeface="Calibri" panose="020F0502020204030204" pitchFamily="34" charset="0"/>
              </a:rPr>
              <a:t>Безумовна перевага надається грудному вигодовуванню. Матеріал призначений для медичних працівників.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/>
        </p:spPr>
        <p:txBody>
          <a:bodyPr/>
          <a:lstStyle/>
          <a:p>
            <a:endParaRPr lang="ru-RU"/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950" y="757238"/>
            <a:ext cx="877887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779463" y="5791200"/>
            <a:ext cx="10515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ru-RU" altLang="ru-RU" sz="5500" b="1">
                <a:solidFill>
                  <a:srgbClr val="2F5597"/>
                </a:solidFill>
                <a:latin typeface="Calibri" panose="020F0502020204030204" pitchFamily="34" charset="0"/>
              </a:rPr>
              <a:t>ДЯКУЮ ЗА УВАГУ!</a:t>
            </a: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0500"/>
            <a:ext cx="6032500" cy="342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92088" y="0"/>
            <a:ext cx="1208087" cy="1179513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flat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802</Words>
  <Application>Microsoft Office PowerPoint</Application>
  <PresentationFormat>Широкоэкранный</PresentationFormat>
  <Paragraphs>152</Paragraphs>
  <Slides>31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43" baseType="lpstr">
      <vt:lpstr>Times New Roman</vt:lpstr>
      <vt:lpstr>Calibri</vt:lpstr>
      <vt:lpstr>Microsoft YaHei</vt:lpstr>
      <vt:lpstr>Arial</vt:lpstr>
      <vt:lpstr>Calibri Light</vt:lpstr>
      <vt:lpstr>Segoe UI</vt:lpstr>
      <vt:lpstr>Wingdings</vt:lpstr>
      <vt:lpstr>+mn-lt</vt:lpstr>
      <vt:lpstr>+mn-ea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ARSENENKO Arsen</dc:creator>
  <cp:lastModifiedBy>ZenBook</cp:lastModifiedBy>
  <cp:revision>23</cp:revision>
  <cp:lastPrinted>1601-01-01T00:00:00Z</cp:lastPrinted>
  <dcterms:created xsi:type="dcterms:W3CDTF">2023-12-08T16:20:03Z</dcterms:created>
  <dcterms:modified xsi:type="dcterms:W3CDTF">2024-02-26T10:59:52Z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Notes">
    <vt:i4>7</vt:i4>
  </property>
  <property fmtid="{D5CDD505-2E9C-101B-9397-08002B2CF9AE}" pid="4" name="PresentationFormat">
    <vt:lpwstr>Довільний</vt:lpwstr>
  </property>
  <property fmtid="{D5CDD505-2E9C-101B-9397-08002B2CF9AE}" pid="5" name="Slides">
    <vt:i4>31</vt:i4>
  </property>
</Properties>
</file>