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9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_rels/notesSlide17.xml.rels" ContentType="application/vnd.openxmlformats-package.relationships+xml"/>
  <Override PartName="/ppt/notesSlides/_rels/notesSlide9.xml.rels" ContentType="application/vnd.openxmlformats-package.relationships+xml"/>
  <Override PartName="/ppt/notesSlides/_rels/notesSlide16.xml.rels" ContentType="application/vnd.openxmlformats-package.relationships+xml"/>
  <Override PartName="/ppt/notesSlides/_rels/notesSlide18.xml.rels" ContentType="application/vnd.openxmlformats-package.relationships+xml"/>
  <Override PartName="/ppt/notesSlides/_rels/notesSlide19.xml.rels" ContentType="application/vnd.openxmlformats-package.relationships+xml"/>
  <Override PartName="/ppt/notesSlides/_rels/notesSlide20.xml.rels" ContentType="application/vnd.openxmlformats-package.relationship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media/image28.png" ContentType="image/png"/>
  <Override PartName="/ppt/media/image100.png" ContentType="image/png"/>
  <Override PartName="/ppt/media/image1.jpeg" ContentType="image/jpeg"/>
  <Override PartName="/ppt/media/image59.png" ContentType="image/png"/>
  <Override PartName="/ppt/media/image17.jpeg" ContentType="image/jpeg"/>
  <Override PartName="/ppt/media/image3.png" ContentType="image/png"/>
  <Override PartName="/ppt/media/image4.jpeg" ContentType="image/jpeg"/>
  <Override PartName="/ppt/media/image2.png" ContentType="image/png"/>
  <Override PartName="/ppt/media/media56.m4a" ContentType="application/vnd.sun.star.media"/>
  <Override PartName="/ppt/media/image5.jpeg" ContentType="image/jpeg"/>
  <Override PartName="/ppt/media/image11.png" ContentType="image/png"/>
  <Override PartName="/ppt/media/image72.png" ContentType="image/png"/>
  <Override PartName="/ppt/media/media70.m4a" ContentType="application/vnd.sun.star.media"/>
  <Override PartName="/ppt/media/image6.png" ContentType="image/png"/>
  <Override PartName="/ppt/media/image7.jpeg" ContentType="image/jpeg"/>
  <Override PartName="/ppt/media/image74.png" ContentType="image/png"/>
  <Override PartName="/ppt/media/image8.png" ContentType="image/png"/>
  <Override PartName="/ppt/media/image23.jpeg" ContentType="image/jpeg"/>
  <Override PartName="/ppt/media/image9.jpeg" ContentType="image/jpeg"/>
  <Override PartName="/ppt/media/media39.m4a" ContentType="application/vnd.sun.star.media"/>
  <Override PartName="/ppt/media/image51.png" ContentType="image/png"/>
  <Override PartName="/ppt/media/image10.png" ContentType="image/png"/>
  <Override PartName="/ppt/media/image12.jpeg" ContentType="image/jpeg"/>
  <Override PartName="/ppt/media/image86.png" ContentType="image/png"/>
  <Override PartName="/ppt/media/image13.jpeg" ContentType="image/jpeg"/>
  <Override PartName="/ppt/media/image14.png" ContentType="image/png"/>
  <Override PartName="/ppt/media/image15.jpeg" ContentType="image/jpeg"/>
  <Override PartName="/ppt/media/image16.png" ContentType="image/png"/>
  <Override PartName="/ppt/media/image18.png" ContentType="image/png"/>
  <Override PartName="/ppt/media/image19.gif" ContentType="image/gif"/>
  <Override PartName="/ppt/media/media20.m4a" ContentType="application/vnd.sun.star.media"/>
  <Override PartName="/ppt/media/image21.png" ContentType="image/png"/>
  <Override PartName="/ppt/media/image22.jpeg" ContentType="image/jpeg"/>
  <Override PartName="/ppt/media/media24.m4a" ContentType="application/vnd.sun.star.media"/>
  <Override PartName="/ppt/media/image26.png" ContentType="image/png"/>
  <Override PartName="/ppt/media/image25.png" ContentType="image/png"/>
  <Override PartName="/ppt/media/image101.png" ContentType="image/png"/>
  <Override PartName="/ppt/media/media27.m4a" ContentType="application/vnd.sun.star.media"/>
  <Override PartName="/ppt/media/image103.png" ContentType="image/png"/>
  <Override PartName="/ppt/media/media29.m4a" ContentType="application/vnd.sun.star.media"/>
  <Override PartName="/ppt/media/image41.png" ContentType="image/png"/>
  <Override PartName="/ppt/media/image30.png" ContentType="image/png"/>
  <Override PartName="/ppt/media/image31.jpeg" ContentType="image/jpeg"/>
  <Override PartName="/ppt/media/media32.m4a" ContentType="application/vnd.sun.star.media"/>
  <Override PartName="/ppt/media/image33.png" ContentType="image/png"/>
  <Override PartName="/ppt/media/media34.m4a" ContentType="application/vnd.sun.star.media"/>
  <Override PartName="/ppt/media/image35.png" ContentType="image/png"/>
  <Override PartName="/ppt/media/media36.m4a" ContentType="application/vnd.sun.star.media"/>
  <Override PartName="/ppt/media/image38.png" ContentType="image/png"/>
  <Override PartName="/ppt/media/image37.png" ContentType="image/png"/>
  <Override PartName="/ppt/media/image40.png" ContentType="image/png"/>
  <Override PartName="/ppt/media/media42.m4a" ContentType="application/vnd.sun.star.media"/>
  <Override PartName="/ppt/media/image44.png" ContentType="image/png"/>
  <Override PartName="/ppt/media/image43.png" ContentType="image/png"/>
  <Override PartName="/ppt/media/media45.m4a" ContentType="application/vnd.sun.star.media"/>
  <Override PartName="/ppt/media/image46.png" ContentType="image/png"/>
  <Override PartName="/ppt/media/media47.m4a" ContentType="application/vnd.sun.star.media"/>
  <Override PartName="/ppt/media/image49.png" ContentType="image/png"/>
  <Override PartName="/ppt/media/image48.png" ContentType="image/png"/>
  <Override PartName="/ppt/media/media50.m4a" ContentType="application/vnd.sun.star.media"/>
  <Override PartName="/ppt/media/image52.png" ContentType="image/png"/>
  <Override PartName="/ppt/media/media53.m4a" ContentType="application/vnd.sun.star.media"/>
  <Override PartName="/ppt/media/image55.png" ContentType="image/png"/>
  <Override PartName="/ppt/media/image54.png" ContentType="image/png"/>
  <Override PartName="/ppt/media/image57.png" ContentType="image/png"/>
  <Override PartName="/ppt/media/media58.m4a" ContentType="application/vnd.sun.star.media"/>
  <Override PartName="/ppt/media/image60.png" ContentType="image/png"/>
  <Override PartName="/ppt/media/image61.png" ContentType="image/png"/>
  <Override PartName="/ppt/media/image62.png" ContentType="image/png"/>
  <Override PartName="/ppt/media/image63.png" ContentType="image/png"/>
  <Override PartName="/ppt/media/media64.m4a" ContentType="application/vnd.sun.star.media"/>
  <Override PartName="/ppt/media/image66.png" ContentType="image/png"/>
  <Override PartName="/ppt/media/image65.png" ContentType="image/png"/>
  <Override PartName="/ppt/media/image67.png" ContentType="image/png"/>
  <Override PartName="/ppt/media/image68.png" ContentType="image/png"/>
  <Override PartName="/ppt/media/image69.png" ContentType="image/png"/>
  <Override PartName="/ppt/media/image71.png" ContentType="image/png"/>
  <Override PartName="/ppt/media/image73.png" ContentType="image/png"/>
  <Override PartName="/ppt/media/image75.png" ContentType="image/png"/>
  <Override PartName="/ppt/media/media76.m4a" ContentType="application/vnd.sun.star.media"/>
  <Override PartName="/ppt/media/image78.png" ContentType="image/png"/>
  <Override PartName="/ppt/media/image77.png" ContentType="image/png"/>
  <Override PartName="/ppt/media/image79.png" ContentType="image/png"/>
  <Override PartName="/ppt/media/image80.png" ContentType="image/png"/>
  <Override PartName="/ppt/media/image81.png" ContentType="image/png"/>
  <Override PartName="/ppt/media/image82.png" ContentType="image/png"/>
  <Override PartName="/ppt/media/media83.m4a" ContentType="application/vnd.sun.star.media"/>
  <Override PartName="/ppt/media/image85.png" ContentType="image/png"/>
  <Override PartName="/ppt/media/image84.png" ContentType="image/png"/>
  <Override PartName="/ppt/media/media87.m4a" ContentType="application/vnd.sun.star.media"/>
  <Override PartName="/ppt/media/image89.png" ContentType="image/png"/>
  <Override PartName="/ppt/media/image88.png" ContentType="image/png"/>
  <Override PartName="/ppt/media/image90.png" ContentType="image/png"/>
  <Override PartName="/ppt/media/image91.png" ContentType="image/png"/>
  <Override PartName="/ppt/media/image92.png" ContentType="image/png"/>
  <Override PartName="/ppt/media/image93.png" ContentType="image/png"/>
  <Override PartName="/ppt/media/image94.png" ContentType="image/png"/>
  <Override PartName="/ppt/media/image95.png" ContentType="image/png"/>
  <Override PartName="/ppt/media/image96.png" ContentType="image/png"/>
  <Override PartName="/ppt/media/image97.png" ContentType="image/png"/>
  <Override PartName="/ppt/media/image98.png" ContentType="image/png"/>
  <Override PartName="/ppt/media/image99.png" ContentType="image/png"/>
  <Override PartName="/ppt/media/media102.m4a" ContentType="application/vnd.sun.star.media"/>
  <Override PartName="/ppt/media/image104.png" ContentType="image/png"/>
  <Override PartName="/ppt/media/media105.m4a" ContentType="application/vnd.sun.star.media"/>
  <Override PartName="/ppt/media/image106.png" ContentType="image/png"/>
  <Override PartName="/ppt/media/media107.m4a" ContentType="application/vnd.sun.star.media"/>
  <Override PartName="/ppt/media/image108.png" ContentType="image/png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50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60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_rels/slide1.xml.rels" ContentType="application/vnd.openxmlformats-package.relationships+xml"/>
  <Override PartName="/ppt/slides/_rels/slide22.xml.rels" ContentType="application/vnd.openxmlformats-package.relationships+xml"/>
  <Override PartName="/ppt/slides/_rels/slide2.xml.rels" ContentType="application/vnd.openxmlformats-package.relationships+xml"/>
  <Override PartName="/ppt/slides/_rels/slide20.xml.rels" ContentType="application/vnd.openxmlformats-package.relationships+xml"/>
  <Override PartName="/ppt/slides/_rels/slide3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23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_rels/presentation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</p:sldIdLst>
  <p:sldSz cx="12192000" cy="6858000"/>
  <p:notesSz cx="6797675" cy="9928225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6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перемещения страницы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en-US" sz="2000" spc="-1" strike="noStrike">
                <a:latin typeface="Arial"/>
              </a:rPr>
              <a:t>Для правки формата примечаний щёлкните мышью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21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en-US" sz="1400" spc="-1" strike="noStrike">
                <a:latin typeface="Times New Roman"/>
              </a:rPr>
              <a:t>&lt;верхний колонтитул&gt;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211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r>
              <a:rPr b="0" lang="en-US" sz="1400" spc="-1" strike="noStrike">
                <a:latin typeface="Times New Roman"/>
              </a:rPr>
              <a:t>&lt;дата/время&gt;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212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r>
              <a:rPr b="0" lang="en-US" sz="1400" spc="-1" strike="noStrike">
                <a:latin typeface="Times New Roman"/>
              </a:rPr>
              <a:t>&lt;нижний колонтитул&gt;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213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pPr algn="r"/>
            <a:fld id="{E1439B18-FC7A-4466-85BE-F862981290D0}" type="slidenum">
              <a:rPr b="0" lang="en-US" sz="1400" spc="-1" strike="noStrike">
                <a:latin typeface="Times New Roman"/>
              </a:rPr>
              <a:t>&lt;номер&gt;</a:t>
            </a:fld>
            <a:endParaRPr b="0" lang="en-US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
</Relationships>
</file>

<file path=ppt/notesSlides/_rels/notesSlide17.xml.rels><?xml version="1.0" encoding="UTF-8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
</Relationships>
</file>

<file path=ppt/notesSlides/_rels/notesSlide18.xml.rels><?xml version="1.0" encoding="UTF-8"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
</Relationships>
</file>

<file path=ppt/notesSlides/_rels/notesSlide19.xml.rels><?xml version="1.0" encoding="UTF-8"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
</Relationships>
</file>

<file path=ppt/notesSlides/_rels/notesSlide20.xml.rels><?xml version="1.0" encoding="UTF-8"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
</Relationship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PlaceHolder 1"/>
          <p:cNvSpPr>
            <a:spLocks noGrp="1"/>
          </p:cNvSpPr>
          <p:nvPr>
            <p:ph type="sldImg"/>
          </p:nvPr>
        </p:nvSpPr>
        <p:spPr>
          <a:xfrm>
            <a:off x="422280" y="1241280"/>
            <a:ext cx="5952600" cy="3349440"/>
          </a:xfrm>
          <a:prstGeom prst="rect">
            <a:avLst/>
          </a:prstGeom>
        </p:spPr>
      </p:sp>
      <p:sp>
        <p:nvSpPr>
          <p:cNvPr id="390" name="PlaceHolder 2"/>
          <p:cNvSpPr>
            <a:spLocks noGrp="1"/>
          </p:cNvSpPr>
          <p:nvPr>
            <p:ph type="body"/>
          </p:nvPr>
        </p:nvSpPr>
        <p:spPr>
          <a:xfrm>
            <a:off x="679680" y="4777920"/>
            <a:ext cx="5437800" cy="3908880"/>
          </a:xfrm>
          <a:prstGeom prst="rect">
            <a:avLst/>
          </a:prstGeom>
        </p:spPr>
        <p:txBody>
          <a:bodyPr>
            <a:noAutofit/>
          </a:bodyPr>
          <a:p>
            <a:pPr marL="216000" indent="-216000">
              <a:lnSpc>
                <a:spcPct val="100000"/>
              </a:lnSpc>
            </a:pPr>
            <a:r>
              <a:rPr b="0" lang="uk-UA" sz="1200" spc="-1" strike="noStrike">
                <a:latin typeface="Arial"/>
              </a:rPr>
              <a:t>1. </a:t>
            </a:r>
            <a:r>
              <a:rPr b="0" lang="pl-PL" sz="1200" spc="-1" strike="noStrike">
                <a:latin typeface="Arial"/>
              </a:rPr>
              <a:t>GOS </a:t>
            </a:r>
            <a:r>
              <a:rPr b="0" lang="ru-RU" sz="1200" spc="-1" strike="noStrike">
                <a:latin typeface="Arial"/>
              </a:rPr>
              <a:t>і </a:t>
            </a:r>
            <a:r>
              <a:rPr b="0" lang="pl-PL" sz="1200" spc="-1" strike="noStrike">
                <a:latin typeface="Arial"/>
              </a:rPr>
              <a:t>FOS</a:t>
            </a:r>
            <a:r>
              <a:rPr b="0" lang="uk-UA" sz="1200" spc="-1" strike="noStrike">
                <a:latin typeface="Arial"/>
              </a:rPr>
              <a:t> </a:t>
            </a:r>
            <a:r>
              <a:rPr b="0" lang="ru-RU" sz="1200" spc="-1" strike="noStrike">
                <a:latin typeface="Arial"/>
              </a:rPr>
              <a:t>не </a:t>
            </a:r>
            <a:r>
              <a:rPr b="0" lang="uk-UA" sz="1200" spc="-1" strike="noStrike">
                <a:latin typeface="Arial"/>
              </a:rPr>
              <a:t>містять фукозу</a:t>
            </a:r>
            <a:r>
              <a:rPr b="0" lang="ru-RU" sz="1200" spc="-1" strike="noStrike">
                <a:latin typeface="Arial"/>
              </a:rPr>
              <a:t>, сіалову кислоту </a:t>
            </a:r>
            <a:r>
              <a:rPr b="0" lang="uk-UA" sz="1200" spc="-1" strike="noStrike">
                <a:latin typeface="Arial"/>
              </a:rPr>
              <a:t>або</a:t>
            </a:r>
            <a:r>
              <a:rPr b="0" lang="ru-RU" sz="1200" spc="-1" strike="noStrike">
                <a:latin typeface="Arial"/>
              </a:rPr>
              <a:t> </a:t>
            </a:r>
            <a:r>
              <a:rPr b="0" lang="pl-PL" sz="1200" spc="-1" strike="noStrike">
                <a:latin typeface="Arial"/>
              </a:rPr>
              <a:t>N-a</a:t>
            </a:r>
            <a:r>
              <a:rPr b="0" lang="ru-RU" sz="1200" spc="-1" strike="noStrike">
                <a:latin typeface="Arial"/>
              </a:rPr>
              <a:t>цетил-глюкозамін     .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200" spc="-1" strike="noStrike">
                <a:latin typeface="Arial"/>
              </a:rPr>
              <a:t>2. </a:t>
            </a:r>
            <a:r>
              <a:rPr b="0" lang="pl-PL" sz="1200" spc="-1" strike="noStrike">
                <a:latin typeface="Arial"/>
              </a:rPr>
              <a:t>GOS / FOS </a:t>
            </a:r>
            <a:r>
              <a:rPr b="0" lang="uk-UA" sz="1200" spc="-1" strike="noStrike">
                <a:latin typeface="Arial"/>
              </a:rPr>
              <a:t>здатні стимулювати ріст </a:t>
            </a:r>
            <a:r>
              <a:rPr b="0" lang="ru-RU" sz="1200" spc="-1" strike="noStrike">
                <a:latin typeface="Arial"/>
              </a:rPr>
              <a:t>БФ у</a:t>
            </a:r>
            <a:r>
              <a:rPr b="0" lang="uk-UA" sz="1200" spc="-1" strike="noStrike">
                <a:latin typeface="Arial"/>
              </a:rPr>
              <a:t> набагато меншому ступені.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ru-RU" sz="1200" spc="-1" strike="noStrike">
                <a:latin typeface="Arial"/>
              </a:rPr>
              <a:t>3. Крім того, н</a:t>
            </a:r>
            <a:r>
              <a:rPr b="0" lang="uk-UA" sz="1200" spc="-1" strike="noStrike">
                <a:latin typeface="Arial"/>
              </a:rPr>
              <a:t>а відміну від ОГМ, ГОС/ФОС здатні стимулювати ріст не тільки пробіотичної мікрофлори, а й інших бактерій.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uk-UA" sz="1200" spc="-1" strike="noStrike">
                <a:latin typeface="Arial"/>
              </a:rPr>
              <a:t>4. </a:t>
            </a:r>
            <a:r>
              <a:rPr b="0" lang="pl-PL" sz="1200" spc="-1" strike="noStrike">
                <a:latin typeface="Arial"/>
              </a:rPr>
              <a:t>GOS / FOS </a:t>
            </a:r>
            <a:r>
              <a:rPr b="0" lang="uk-UA" sz="1200" spc="-1" strike="noStrike">
                <a:latin typeface="Arial"/>
              </a:rPr>
              <a:t>не виконують роль рецепторів, що захищають епітелій кишечника.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uk-UA" sz="1200" spc="-1" strike="noStrike">
                <a:latin typeface="Arial"/>
              </a:rPr>
              <a:t>5. </a:t>
            </a:r>
            <a:r>
              <a:rPr b="0" lang="pl-PL" sz="1200" spc="-1" strike="noStrike">
                <a:latin typeface="Arial"/>
              </a:rPr>
              <a:t>GOS / FOS </a:t>
            </a:r>
            <a:r>
              <a:rPr b="0" lang="uk-UA" sz="1200" spc="-1" strike="noStrike">
                <a:latin typeface="Arial"/>
              </a:rPr>
              <a:t>не мають противірусних властивостей.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391" name="TextShape 3"/>
          <p:cNvSpPr txBox="1"/>
          <p:nvPr/>
        </p:nvSpPr>
        <p:spPr>
          <a:xfrm>
            <a:off x="3850560" y="9430200"/>
            <a:ext cx="2945160" cy="4978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856F9715-2576-49A7-A0EC-57AA1836DC6C}" type="slidenum">
              <a:rPr b="0" lang="uk-UA" sz="1200" spc="-1" strike="noStrike">
                <a:latin typeface="Times New Roman"/>
              </a:rPr>
              <a:t>&lt;номер&gt;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PlaceHolder 1"/>
          <p:cNvSpPr>
            <a:spLocks noGrp="1"/>
          </p:cNvSpPr>
          <p:nvPr>
            <p:ph type="sldImg"/>
          </p:nvPr>
        </p:nvSpPr>
        <p:spPr>
          <a:xfrm>
            <a:off x="422280" y="1241280"/>
            <a:ext cx="5952600" cy="3349440"/>
          </a:xfrm>
          <a:prstGeom prst="rect">
            <a:avLst/>
          </a:prstGeom>
        </p:spPr>
      </p:sp>
      <p:sp>
        <p:nvSpPr>
          <p:cNvPr id="393" name="PlaceHolder 2"/>
          <p:cNvSpPr>
            <a:spLocks noGrp="1"/>
          </p:cNvSpPr>
          <p:nvPr>
            <p:ph type="body"/>
          </p:nvPr>
        </p:nvSpPr>
        <p:spPr>
          <a:xfrm>
            <a:off x="679680" y="4777920"/>
            <a:ext cx="5437800" cy="3908880"/>
          </a:xfrm>
          <a:prstGeom prst="rect">
            <a:avLst/>
          </a:prstGeom>
        </p:spPr>
        <p:txBody>
          <a:bodyPr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GB" sz="1800" spc="-1" strike="noStrike">
                <a:latin typeface="Calibri"/>
                <a:ea typeface="Times New Roman"/>
              </a:rPr>
              <a:t>HMO </a:t>
            </a:r>
            <a:r>
              <a:rPr b="0" lang="uk-UA" sz="1800" spc="-1" strike="noStrike">
                <a:latin typeface="Calibri"/>
                <a:ea typeface="Times New Roman"/>
              </a:rPr>
              <a:t>допомагають знизити ризик вірусних і бактеріальних інфекцій: вони служать розчинними рецепторами-приманками для запобігання прикріпленню патогенів до поверхні слизової оболонки немовлят, знижуючи ризик вірусних і бактеріальних інфекцій. 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1800" spc="-1" strike="noStrike">
              <a:latin typeface="Arial"/>
            </a:endParaRPr>
          </a:p>
        </p:txBody>
      </p:sp>
      <p:sp>
        <p:nvSpPr>
          <p:cNvPr id="394" name="TextShape 3"/>
          <p:cNvSpPr txBox="1"/>
          <p:nvPr/>
        </p:nvSpPr>
        <p:spPr>
          <a:xfrm>
            <a:off x="3850560" y="9430200"/>
            <a:ext cx="2945160" cy="4978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9650EA81-F650-439C-B819-DFAE4215FF0A}" type="slidenum">
              <a:rPr b="0" lang="fr-FR" sz="1200" spc="-1" strike="noStrike">
                <a:latin typeface="Times New Roman"/>
              </a:rPr>
              <a:t>&lt;номер&gt;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PlaceHolder 1"/>
          <p:cNvSpPr>
            <a:spLocks noGrp="1"/>
          </p:cNvSpPr>
          <p:nvPr>
            <p:ph type="sldImg"/>
          </p:nvPr>
        </p:nvSpPr>
        <p:spPr>
          <a:xfrm>
            <a:off x="422280" y="1241280"/>
            <a:ext cx="5952600" cy="3349440"/>
          </a:xfrm>
          <a:prstGeom prst="rect">
            <a:avLst/>
          </a:prstGeom>
        </p:spPr>
      </p:sp>
      <p:sp>
        <p:nvSpPr>
          <p:cNvPr id="396" name="PlaceHolder 2"/>
          <p:cNvSpPr>
            <a:spLocks noGrp="1"/>
          </p:cNvSpPr>
          <p:nvPr>
            <p:ph type="body"/>
          </p:nvPr>
        </p:nvSpPr>
        <p:spPr>
          <a:xfrm>
            <a:off x="679680" y="4777920"/>
            <a:ext cx="5437800" cy="3908880"/>
          </a:xfrm>
          <a:prstGeom prst="rect">
            <a:avLst/>
          </a:prstGeom>
        </p:spPr>
        <p:txBody>
          <a:bodyPr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GB" sz="1800" spc="-1" strike="noStrike">
                <a:latin typeface="Calibri"/>
                <a:ea typeface="Times New Roman"/>
              </a:rPr>
              <a:t>HMO </a:t>
            </a:r>
            <a:r>
              <a:rPr b="0" lang="uk-UA" sz="1800" spc="-1" strike="noStrike">
                <a:latin typeface="Calibri"/>
                <a:ea typeface="Times New Roman"/>
              </a:rPr>
              <a:t>зміцнюють кишковий бар’єр шляхом модуляції експресії білків щільного з’єднання, таким чином зменшуючи проникність кишкового бар’єру 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1800" spc="-1" strike="noStrike">
              <a:latin typeface="Arial"/>
            </a:endParaRPr>
          </a:p>
        </p:txBody>
      </p:sp>
      <p:sp>
        <p:nvSpPr>
          <p:cNvPr id="397" name="TextShape 3"/>
          <p:cNvSpPr txBox="1"/>
          <p:nvPr/>
        </p:nvSpPr>
        <p:spPr>
          <a:xfrm>
            <a:off x="3850560" y="9430200"/>
            <a:ext cx="2945160" cy="4978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29A6D2A4-6BF4-43F1-8B69-E356EAF6C5BF}" type="slidenum">
              <a:rPr b="0" lang="fr-FR" sz="1200" spc="-1" strike="noStrike">
                <a:latin typeface="Times New Roman"/>
              </a:rPr>
              <a:t>&lt;номер&gt;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PlaceHolder 1"/>
          <p:cNvSpPr>
            <a:spLocks noGrp="1"/>
          </p:cNvSpPr>
          <p:nvPr>
            <p:ph type="sldImg"/>
          </p:nvPr>
        </p:nvSpPr>
        <p:spPr>
          <a:xfrm>
            <a:off x="422280" y="1241280"/>
            <a:ext cx="5952600" cy="3349440"/>
          </a:xfrm>
          <a:prstGeom prst="rect">
            <a:avLst/>
          </a:prstGeom>
        </p:spPr>
      </p:sp>
      <p:sp>
        <p:nvSpPr>
          <p:cNvPr id="399" name="PlaceHolder 2"/>
          <p:cNvSpPr>
            <a:spLocks noGrp="1"/>
          </p:cNvSpPr>
          <p:nvPr>
            <p:ph type="body"/>
          </p:nvPr>
        </p:nvSpPr>
        <p:spPr>
          <a:xfrm>
            <a:off x="679680" y="4777920"/>
            <a:ext cx="5437800" cy="3908880"/>
          </a:xfrm>
          <a:prstGeom prst="rect">
            <a:avLst/>
          </a:prstGeom>
        </p:spPr>
        <p:txBody>
          <a:bodyPr>
            <a:noAutofit/>
          </a:bodyPr>
          <a:p>
            <a:pPr marL="216000" indent="-216000">
              <a:lnSpc>
                <a:spcPct val="100000"/>
              </a:lnSpc>
            </a:pPr>
            <a:r>
              <a:rPr b="0" lang="uk-UA" sz="1800" spc="-1" strike="noStrike">
                <a:latin typeface="Calibri"/>
                <a:ea typeface="Times New Roman"/>
              </a:rPr>
              <a:t>HMO служать пребіотиками що селективно сприяють росту саме корисних бактерій, надаючи їм перевагу перед патогенами та забезпечуючи додатковий захист від інфекційних захворювань. 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00" name="TextShape 3"/>
          <p:cNvSpPr txBox="1"/>
          <p:nvPr/>
        </p:nvSpPr>
        <p:spPr>
          <a:xfrm>
            <a:off x="3850560" y="9430200"/>
            <a:ext cx="2945160" cy="4978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F009E402-90E6-4C02-A7E2-BECEF30149FC}" type="slidenum">
              <a:rPr b="0" lang="fr-FR" sz="1200" spc="-1" strike="noStrike">
                <a:latin typeface="Times New Roman"/>
              </a:rPr>
              <a:t>&lt;номер&gt;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PlaceHolder 1"/>
          <p:cNvSpPr>
            <a:spLocks noGrp="1"/>
          </p:cNvSpPr>
          <p:nvPr>
            <p:ph type="sldImg"/>
          </p:nvPr>
        </p:nvSpPr>
        <p:spPr>
          <a:xfrm>
            <a:off x="422280" y="1241280"/>
            <a:ext cx="5952600" cy="3349440"/>
          </a:xfrm>
          <a:prstGeom prst="rect">
            <a:avLst/>
          </a:prstGeom>
        </p:spPr>
      </p:sp>
      <p:sp>
        <p:nvSpPr>
          <p:cNvPr id="402" name="PlaceHolder 2"/>
          <p:cNvSpPr>
            <a:spLocks noGrp="1"/>
          </p:cNvSpPr>
          <p:nvPr>
            <p:ph type="body"/>
          </p:nvPr>
        </p:nvSpPr>
        <p:spPr>
          <a:xfrm>
            <a:off x="679680" y="4777920"/>
            <a:ext cx="5437800" cy="3908880"/>
          </a:xfrm>
          <a:prstGeom prst="rect">
            <a:avLst/>
          </a:prstGeom>
        </p:spPr>
        <p:txBody>
          <a:bodyPr>
            <a:noAutofit/>
          </a:bodyPr>
          <a:p>
            <a:pPr marL="216000" indent="-216000">
              <a:lnSpc>
                <a:spcPct val="100000"/>
              </a:lnSpc>
            </a:pPr>
            <a:r>
              <a:rPr b="0" lang="uk-UA" sz="1800" spc="-1" strike="noStrike">
                <a:latin typeface="Calibri"/>
                <a:ea typeface="Times New Roman"/>
              </a:rPr>
              <a:t>HMO діють на системному рівні, модулюючи взаємодію між імунними клітинами та допомагаючи підтримувати збалансовану запальну відповідь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03" name="TextShape 3"/>
          <p:cNvSpPr txBox="1"/>
          <p:nvPr/>
        </p:nvSpPr>
        <p:spPr>
          <a:xfrm>
            <a:off x="3850560" y="9430200"/>
            <a:ext cx="2945160" cy="4978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DA8FFC5F-6C59-4D1E-9A07-8176B00BBAB7}" type="slidenum">
              <a:rPr b="0" lang="fr-FR" sz="1200" spc="-1" strike="noStrike">
                <a:latin typeface="Times New Roman"/>
              </a:rPr>
              <a:t>&lt;номер&gt;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PlaceHolder 1"/>
          <p:cNvSpPr>
            <a:spLocks noGrp="1"/>
          </p:cNvSpPr>
          <p:nvPr>
            <p:ph type="sldImg"/>
          </p:nvPr>
        </p:nvSpPr>
        <p:spPr>
          <a:xfrm>
            <a:off x="422280" y="1241280"/>
            <a:ext cx="5952600" cy="3349440"/>
          </a:xfrm>
          <a:prstGeom prst="rect">
            <a:avLst/>
          </a:prstGeom>
        </p:spPr>
      </p:sp>
      <p:sp>
        <p:nvSpPr>
          <p:cNvPr id="405" name="PlaceHolder 2"/>
          <p:cNvSpPr>
            <a:spLocks noGrp="1"/>
          </p:cNvSpPr>
          <p:nvPr>
            <p:ph type="body"/>
          </p:nvPr>
        </p:nvSpPr>
        <p:spPr>
          <a:xfrm>
            <a:off x="679680" y="4777920"/>
            <a:ext cx="5437800" cy="3908880"/>
          </a:xfrm>
          <a:prstGeom prst="rect">
            <a:avLst/>
          </a:prstGeom>
        </p:spPr>
        <p:txBody>
          <a:bodyPr>
            <a:noAutofit/>
          </a:bodyPr>
          <a:p>
            <a:pPr marL="216000" indent="-216000">
              <a:lnSpc>
                <a:spcPct val="100000"/>
              </a:lnSpc>
            </a:pPr>
            <a:r>
              <a:rPr b="0" lang="uk-UA" sz="1800" spc="-1" strike="noStrike">
                <a:latin typeface="Calibri"/>
                <a:ea typeface="Times New Roman"/>
              </a:rPr>
              <a:t>Сьогодні в дитячих сумішах Нестле використовують 5 ОГМ, позитивний вплив яких доведено в надійних клінічних дослідженнях: LNT (лактонеотетраоза), 2’FL (2-фукозиллактоза), DFL (дифукозиллактоза), 6’ SL (6 сіаліллактоза), 3’ SL (3 сіаліллактоза). Це є одні з найбільш поширених ОГМ, які кількісно представляють майже 50% HMO, які зазвичай визначають в грудному молоці. Разом вони представляють всі 3 сімейства ОГМ. В сумішах вони унікально комбіновані в пропорціях на основі співвідношення ОГМ в грудному молоці та є структурно ідентичні ОГМ в ГМ. Всі 5 визнані безпечними Європейською агенцією з безпеки харчової продукції (EFSA) та володіють статусом GRAS від Управлінням з продовольства і медикаментів США (FDA). Клінічні дослідження доводять, що комплекс 5 ОГМ підтримують розвиток імунної системи кишечника, кишкового бар’єру та сприяють </a:t>
            </a:r>
            <a:r>
              <a:rPr b="1" lang="uk-UA" sz="1800" spc="-1" strike="noStrike">
                <a:latin typeface="Calibri"/>
                <a:ea typeface="Times New Roman"/>
              </a:rPr>
              <a:t>формуванню  мікробіома кишечника наближеного до мікробіому у немовлят, які перебувають на грудному вигодовуванні</a:t>
            </a:r>
            <a:r>
              <a:rPr b="0" lang="uk-UA" sz="1800" spc="-1" strike="noStrike">
                <a:latin typeface="Calibri"/>
                <a:ea typeface="Times New Roman"/>
              </a:rPr>
              <a:t>. 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06" name="TextShape 3"/>
          <p:cNvSpPr txBox="1"/>
          <p:nvPr/>
        </p:nvSpPr>
        <p:spPr>
          <a:xfrm>
            <a:off x="3850560" y="9430200"/>
            <a:ext cx="2945160" cy="4978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1DC13023-8F43-4428-A4F5-EA6195C65526}" type="slidenum">
              <a:rPr b="0" lang="fr-FR" sz="1200" spc="-1" strike="noStrike">
                <a:latin typeface="Times New Roman"/>
              </a:rPr>
              <a:t>&lt;номер&gt;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1823400" y="120132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1823400" y="120132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1823400" y="120132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1823400" y="120132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1823400" y="1201320"/>
            <a:ext cx="9143640" cy="11066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1823400" y="120132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1823400" y="120132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1823400" y="120132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1823400" y="120132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1823400" y="120132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1823400" y="120132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1823400" y="120132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1823400" y="120132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1823400" y="120132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1823400" y="120132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subTitle"/>
          </p:nvPr>
        </p:nvSpPr>
        <p:spPr>
          <a:xfrm>
            <a:off x="1823400" y="1201320"/>
            <a:ext cx="9143640" cy="11066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1823400" y="120132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1823400" y="120132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1823400" y="120132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1823400" y="120132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1823400" y="120132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1823400" y="120132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1823400" y="120132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1823400" y="120132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1823400" y="120132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1823400" y="120132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subTitle"/>
          </p:nvPr>
        </p:nvSpPr>
        <p:spPr>
          <a:xfrm>
            <a:off x="1823400" y="1201320"/>
            <a:ext cx="9143640" cy="11066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1823400" y="120132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1823400" y="120132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1823400" y="120132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1823400" y="120132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1823400" y="120132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1823400" y="120132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1823400" y="120132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1823400" y="120132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1823400" y="120132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1823400" y="120132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subTitle"/>
          </p:nvPr>
        </p:nvSpPr>
        <p:spPr>
          <a:xfrm>
            <a:off x="1823400" y="1201320"/>
            <a:ext cx="9143640" cy="11066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1823400" y="120132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1823400" y="120132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1823400" y="120132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1823400" y="120132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1823400" y="120132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1823400" y="120132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title"/>
          </p:nvPr>
        </p:nvSpPr>
        <p:spPr>
          <a:xfrm>
            <a:off x="1823400" y="120132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title"/>
          </p:nvPr>
        </p:nvSpPr>
        <p:spPr>
          <a:xfrm>
            <a:off x="1823400" y="120132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1823400" y="120132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1823400" y="120132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subTitle"/>
          </p:nvPr>
        </p:nvSpPr>
        <p:spPr>
          <a:xfrm>
            <a:off x="1823400" y="1201320"/>
            <a:ext cx="9143640" cy="11066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title"/>
          </p:nvPr>
        </p:nvSpPr>
        <p:spPr>
          <a:xfrm>
            <a:off x="1823400" y="120132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1823400" y="120132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PlaceHolder 1"/>
          <p:cNvSpPr>
            <a:spLocks noGrp="1"/>
          </p:cNvSpPr>
          <p:nvPr>
            <p:ph type="title"/>
          </p:nvPr>
        </p:nvSpPr>
        <p:spPr>
          <a:xfrm>
            <a:off x="1823400" y="120132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1823400" y="120132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1823400" y="120132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/>
          </p:cNvSpPr>
          <p:nvPr>
            <p:ph type="title"/>
          </p:nvPr>
        </p:nvSpPr>
        <p:spPr>
          <a:xfrm>
            <a:off x="1823400" y="120132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jpeg"/><Relationship Id="rId6" Type="http://schemas.openxmlformats.org/officeDocument/2006/relationships/slideLayout" Target="../slideLayouts/slideLayout1.xml"/><Relationship Id="rId7" Type="http://schemas.openxmlformats.org/officeDocument/2006/relationships/slideLayout" Target="../slideLayouts/slideLayout2.xml"/><Relationship Id="rId8" Type="http://schemas.openxmlformats.org/officeDocument/2006/relationships/slideLayout" Target="../slideLayouts/slideLayout3.xml"/><Relationship Id="rId9" Type="http://schemas.openxmlformats.org/officeDocument/2006/relationships/slideLayout" Target="../slideLayouts/slideLayout4.xml"/><Relationship Id="rId10" Type="http://schemas.openxmlformats.org/officeDocument/2006/relationships/slideLayout" Target="../slideLayouts/slideLayout5.xml"/><Relationship Id="rId11" Type="http://schemas.openxmlformats.org/officeDocument/2006/relationships/slideLayout" Target="../slideLayouts/slideLayout6.xml"/><Relationship Id="rId12" Type="http://schemas.openxmlformats.org/officeDocument/2006/relationships/slideLayout" Target="../slideLayouts/slideLayout7.xml"/><Relationship Id="rId13" Type="http://schemas.openxmlformats.org/officeDocument/2006/relationships/slideLayout" Target="../slideLayouts/slideLayout8.xml"/><Relationship Id="rId14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0.xml"/><Relationship Id="rId16" Type="http://schemas.openxmlformats.org/officeDocument/2006/relationships/slideLayout" Target="../slideLayouts/slideLayout11.xml"/><Relationship Id="rId17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5.jpeg"/><Relationship Id="rId3" Type="http://schemas.openxmlformats.org/officeDocument/2006/relationships/image" Target="../media/image6.png"/><Relationship Id="rId4" Type="http://schemas.openxmlformats.org/officeDocument/2006/relationships/image" Target="../media/image7.jpeg"/><Relationship Id="rId5" Type="http://schemas.openxmlformats.org/officeDocument/2006/relationships/image" Target="../media/image8.png"/><Relationship Id="rId6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4.xml"/><Relationship Id="rId8" Type="http://schemas.openxmlformats.org/officeDocument/2006/relationships/slideLayout" Target="../slideLayouts/slideLayout15.xml"/><Relationship Id="rId9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9.jpe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jpeg"/><Relationship Id="rId6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6.xml"/><Relationship Id="rId8" Type="http://schemas.openxmlformats.org/officeDocument/2006/relationships/slideLayout" Target="../slideLayouts/slideLayout27.xml"/><Relationship Id="rId9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3.jpeg"/><Relationship Id="rId3" Type="http://schemas.openxmlformats.org/officeDocument/2006/relationships/image" Target="../media/image14.png"/><Relationship Id="rId4" Type="http://schemas.openxmlformats.org/officeDocument/2006/relationships/image" Target="../media/image15.jpeg"/><Relationship Id="rId5" Type="http://schemas.openxmlformats.org/officeDocument/2006/relationships/image" Target="../media/image16.png"/><Relationship Id="rId6" Type="http://schemas.openxmlformats.org/officeDocument/2006/relationships/slideLayout" Target="../slideLayouts/slideLayout37.xml"/><Relationship Id="rId7" Type="http://schemas.openxmlformats.org/officeDocument/2006/relationships/slideLayout" Target="../slideLayouts/slideLayout38.xml"/><Relationship Id="rId8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17.jpeg"/><Relationship Id="rId3" Type="http://schemas.openxmlformats.org/officeDocument/2006/relationships/image" Target="../media/image18.png"/><Relationship Id="rId4" Type="http://schemas.openxmlformats.org/officeDocument/2006/relationships/slideLayout" Target="../slideLayouts/slideLayout49.xml"/><Relationship Id="rId5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2.xml"/><Relationship Id="rId8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59.xml"/><Relationship Id="rId15" Type="http://schemas.openxmlformats.org/officeDocument/2006/relationships/slideLayout" Target="../slideLayouts/slideLayout60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6" descr="logotip"/>
          <p:cNvPicPr/>
          <p:nvPr/>
        </p:nvPicPr>
        <p:blipFill>
          <a:blip r:embed="rId2"/>
          <a:stretch/>
        </p:blipFill>
        <p:spPr>
          <a:xfrm>
            <a:off x="9982080" y="91080"/>
            <a:ext cx="1289880" cy="851040"/>
          </a:xfrm>
          <a:prstGeom prst="rect">
            <a:avLst/>
          </a:prstGeom>
          <a:ln w="0">
            <a:noFill/>
          </a:ln>
          <a:effectLst>
            <a:softEdge rad="112680"/>
          </a:effectLst>
        </p:spPr>
      </p:pic>
      <p:pic>
        <p:nvPicPr>
          <p:cNvPr id="1" name="Рисунок 5" descr=""/>
          <p:cNvPicPr/>
          <p:nvPr/>
        </p:nvPicPr>
        <p:blipFill>
          <a:blip r:embed="rId3"/>
          <a:stretch/>
        </p:blipFill>
        <p:spPr>
          <a:xfrm>
            <a:off x="11197080" y="0"/>
            <a:ext cx="902880" cy="1200960"/>
          </a:xfrm>
          <a:prstGeom prst="rect">
            <a:avLst/>
          </a:prstGeom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1823400" y="1201320"/>
            <a:ext cx="9143640" cy="2387160"/>
          </a:xfrm>
          <a:prstGeom prst="rect">
            <a:avLst/>
          </a:prstGeom>
        </p:spPr>
        <p:txBody>
          <a:bodyPr anchor="b">
            <a:noAutofit/>
          </a:bodyPr>
          <a:p>
            <a:pPr algn="ctr">
              <a:lnSpc>
                <a:spcPct val="90000"/>
              </a:lnSpc>
            </a:pPr>
            <a:r>
              <a:rPr b="0" lang="ru-RU" sz="6000" spc="-1" strike="noStrike">
                <a:solidFill>
                  <a:srgbClr val="000000"/>
                </a:solidFill>
                <a:latin typeface="Arial"/>
              </a:rPr>
              <a:t>Образец заголовка</a:t>
            </a:r>
            <a:endParaRPr b="0" lang="ru-RU" sz="6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" name="Рисунок 6" descr=""/>
          <p:cNvPicPr/>
          <p:nvPr/>
        </p:nvPicPr>
        <p:blipFill>
          <a:blip r:embed="rId4"/>
          <a:stretch/>
        </p:blipFill>
        <p:spPr>
          <a:xfrm>
            <a:off x="11153160" y="0"/>
            <a:ext cx="902880" cy="1200960"/>
          </a:xfrm>
          <a:prstGeom prst="rect">
            <a:avLst/>
          </a:prstGeom>
          <a:ln w="0">
            <a:noFill/>
          </a:ln>
        </p:spPr>
      </p:pic>
      <p:pic>
        <p:nvPicPr>
          <p:cNvPr id="4" name="Picture 6" descr="logotip"/>
          <p:cNvPicPr/>
          <p:nvPr/>
        </p:nvPicPr>
        <p:blipFill>
          <a:blip r:embed="rId5"/>
          <a:stretch/>
        </p:blipFill>
        <p:spPr>
          <a:xfrm>
            <a:off x="9982080" y="91080"/>
            <a:ext cx="1289880" cy="851040"/>
          </a:xfrm>
          <a:prstGeom prst="rect">
            <a:avLst/>
          </a:prstGeom>
          <a:ln w="0">
            <a:noFill/>
          </a:ln>
          <a:effectLst>
            <a:softEdge rad="112680"/>
          </a:effectLst>
        </p:spPr>
      </p:pic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59" r:id="rId16"/>
    <p:sldLayoutId id="2147483660" r:id="rId17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6" descr="logotip"/>
          <p:cNvPicPr/>
          <p:nvPr/>
        </p:nvPicPr>
        <p:blipFill>
          <a:blip r:embed="rId2"/>
          <a:stretch/>
        </p:blipFill>
        <p:spPr>
          <a:xfrm>
            <a:off x="9982080" y="91080"/>
            <a:ext cx="1289880" cy="851040"/>
          </a:xfrm>
          <a:prstGeom prst="rect">
            <a:avLst/>
          </a:prstGeom>
          <a:ln w="0">
            <a:noFill/>
          </a:ln>
          <a:effectLst>
            <a:softEdge rad="112680"/>
          </a:effectLst>
        </p:spPr>
      </p:pic>
      <p:pic>
        <p:nvPicPr>
          <p:cNvPr id="43" name="Рисунок 5" descr=""/>
          <p:cNvPicPr/>
          <p:nvPr/>
        </p:nvPicPr>
        <p:blipFill>
          <a:blip r:embed="rId3"/>
          <a:stretch/>
        </p:blipFill>
        <p:spPr>
          <a:xfrm>
            <a:off x="11197080" y="0"/>
            <a:ext cx="902880" cy="1200960"/>
          </a:xfrm>
          <a:prstGeom prst="rect">
            <a:avLst/>
          </a:prstGeom>
          <a:ln w="0">
            <a:noFill/>
          </a:ln>
        </p:spPr>
      </p:pic>
      <p:pic>
        <p:nvPicPr>
          <p:cNvPr id="44" name="Picture 6" descr="logotip"/>
          <p:cNvPicPr/>
          <p:nvPr/>
        </p:nvPicPr>
        <p:blipFill>
          <a:blip r:embed="rId4"/>
          <a:stretch/>
        </p:blipFill>
        <p:spPr>
          <a:xfrm>
            <a:off x="9982080" y="91080"/>
            <a:ext cx="1289880" cy="851040"/>
          </a:xfrm>
          <a:prstGeom prst="rect">
            <a:avLst/>
          </a:prstGeom>
          <a:ln w="0">
            <a:noFill/>
          </a:ln>
          <a:effectLst>
            <a:softEdge rad="112680"/>
          </a:effectLst>
        </p:spPr>
      </p:pic>
      <p:pic>
        <p:nvPicPr>
          <p:cNvPr id="45" name="Рисунок 5" descr=""/>
          <p:cNvPicPr/>
          <p:nvPr/>
        </p:nvPicPr>
        <p:blipFill>
          <a:blip r:embed="rId5"/>
          <a:stretch/>
        </p:blipFill>
        <p:spPr>
          <a:xfrm>
            <a:off x="11197080" y="0"/>
            <a:ext cx="902880" cy="1200960"/>
          </a:xfrm>
          <a:prstGeom prst="rect">
            <a:avLst/>
          </a:prstGeom>
          <a:ln w="0">
            <a:noFill/>
          </a:ln>
        </p:spPr>
      </p:pic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  <p:sldLayoutId id="2147483670" r:id="rId14"/>
    <p:sldLayoutId id="2147483671" r:id="rId15"/>
    <p:sldLayoutId id="2147483672" r:id="rId16"/>
    <p:sldLayoutId id="2147483673" r:id="rId17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Picture 6" descr="logotip"/>
          <p:cNvPicPr/>
          <p:nvPr/>
        </p:nvPicPr>
        <p:blipFill>
          <a:blip r:embed="rId2"/>
          <a:stretch/>
        </p:blipFill>
        <p:spPr>
          <a:xfrm>
            <a:off x="9982080" y="91080"/>
            <a:ext cx="1289880" cy="851040"/>
          </a:xfrm>
          <a:prstGeom prst="rect">
            <a:avLst/>
          </a:prstGeom>
          <a:ln w="0">
            <a:noFill/>
          </a:ln>
          <a:effectLst>
            <a:softEdge rad="112680"/>
          </a:effectLst>
        </p:spPr>
      </p:pic>
      <p:pic>
        <p:nvPicPr>
          <p:cNvPr id="85" name="Рисунок 5" descr=""/>
          <p:cNvPicPr/>
          <p:nvPr/>
        </p:nvPicPr>
        <p:blipFill>
          <a:blip r:embed="rId3"/>
          <a:stretch/>
        </p:blipFill>
        <p:spPr>
          <a:xfrm>
            <a:off x="11197080" y="0"/>
            <a:ext cx="902880" cy="1200960"/>
          </a:xfrm>
          <a:prstGeom prst="rect">
            <a:avLst/>
          </a:prstGeom>
          <a:ln w="0">
            <a:noFill/>
          </a:ln>
        </p:spPr>
      </p:pic>
      <p:sp>
        <p:nvSpPr>
          <p:cNvPr id="86" name="PlaceHolder 1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Образец текста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Второй уровень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lvl="2" marL="11430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Третий уровень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3" marL="16002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Четвертый уровень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0574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Пятый уровень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7" name="Рисунок 6" descr=""/>
          <p:cNvPicPr/>
          <p:nvPr/>
        </p:nvPicPr>
        <p:blipFill>
          <a:blip r:embed="rId4"/>
          <a:stretch/>
        </p:blipFill>
        <p:spPr>
          <a:xfrm>
            <a:off x="11250360" y="6840"/>
            <a:ext cx="902880" cy="1200960"/>
          </a:xfrm>
          <a:prstGeom prst="rect">
            <a:avLst/>
          </a:prstGeom>
          <a:ln w="0">
            <a:noFill/>
          </a:ln>
        </p:spPr>
      </p:pic>
      <p:pic>
        <p:nvPicPr>
          <p:cNvPr id="88" name="Picture 6" descr="logotip"/>
          <p:cNvPicPr/>
          <p:nvPr/>
        </p:nvPicPr>
        <p:blipFill>
          <a:blip r:embed="rId5"/>
          <a:stretch/>
        </p:blipFill>
        <p:spPr>
          <a:xfrm>
            <a:off x="10028160" y="158040"/>
            <a:ext cx="1289880" cy="851040"/>
          </a:xfrm>
          <a:prstGeom prst="rect">
            <a:avLst/>
          </a:prstGeom>
          <a:ln w="0">
            <a:noFill/>
          </a:ln>
          <a:effectLst>
            <a:softEdge rad="112680"/>
          </a:effectLst>
        </p:spPr>
      </p:pic>
      <p:sp>
        <p:nvSpPr>
          <p:cNvPr id="89" name="PlaceHolder 2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Образец заголовка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Picture 6" descr="logotip"/>
          <p:cNvPicPr/>
          <p:nvPr/>
        </p:nvPicPr>
        <p:blipFill>
          <a:blip r:embed="rId2"/>
          <a:stretch/>
        </p:blipFill>
        <p:spPr>
          <a:xfrm>
            <a:off x="9982080" y="91080"/>
            <a:ext cx="1289880" cy="851040"/>
          </a:xfrm>
          <a:prstGeom prst="rect">
            <a:avLst/>
          </a:prstGeom>
          <a:ln w="0">
            <a:noFill/>
          </a:ln>
          <a:effectLst>
            <a:softEdge rad="112680"/>
          </a:effectLst>
        </p:spPr>
      </p:pic>
      <p:pic>
        <p:nvPicPr>
          <p:cNvPr id="127" name="Рисунок 5" descr=""/>
          <p:cNvPicPr/>
          <p:nvPr/>
        </p:nvPicPr>
        <p:blipFill>
          <a:blip r:embed="rId3"/>
          <a:stretch/>
        </p:blipFill>
        <p:spPr>
          <a:xfrm>
            <a:off x="11197080" y="0"/>
            <a:ext cx="902880" cy="1200960"/>
          </a:xfrm>
          <a:prstGeom prst="rect">
            <a:avLst/>
          </a:prstGeom>
          <a:ln w="0">
            <a:noFill/>
          </a:ln>
        </p:spPr>
      </p:pic>
      <p:pic>
        <p:nvPicPr>
          <p:cNvPr id="128" name="Picture 6" descr="logotip"/>
          <p:cNvPicPr/>
          <p:nvPr/>
        </p:nvPicPr>
        <p:blipFill>
          <a:blip r:embed="rId4"/>
          <a:stretch/>
        </p:blipFill>
        <p:spPr>
          <a:xfrm>
            <a:off x="9982080" y="91080"/>
            <a:ext cx="1289880" cy="851040"/>
          </a:xfrm>
          <a:prstGeom prst="rect">
            <a:avLst/>
          </a:prstGeom>
          <a:ln w="0">
            <a:noFill/>
          </a:ln>
          <a:effectLst>
            <a:softEdge rad="112680"/>
          </a:effectLst>
        </p:spPr>
      </p:pic>
      <p:pic>
        <p:nvPicPr>
          <p:cNvPr id="129" name="Рисунок 5" descr=""/>
          <p:cNvPicPr/>
          <p:nvPr/>
        </p:nvPicPr>
        <p:blipFill>
          <a:blip r:embed="rId5"/>
          <a:stretch/>
        </p:blipFill>
        <p:spPr>
          <a:xfrm>
            <a:off x="11197080" y="0"/>
            <a:ext cx="902880" cy="1200960"/>
          </a:xfrm>
          <a:prstGeom prst="rect">
            <a:avLst/>
          </a:prstGeom>
          <a:ln w="0">
            <a:noFill/>
          </a:ln>
        </p:spPr>
      </p:pic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95" r:id="rId13"/>
    <p:sldLayoutId id="2147483696" r:id="rId14"/>
    <p:sldLayoutId id="2147483697" r:id="rId15"/>
    <p:sldLayoutId id="2147483698" r:id="rId16"/>
    <p:sldLayoutId id="2147483699" r:id="rId17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Picture 6" descr="logotip"/>
          <p:cNvPicPr/>
          <p:nvPr/>
        </p:nvPicPr>
        <p:blipFill>
          <a:blip r:embed="rId2"/>
          <a:stretch/>
        </p:blipFill>
        <p:spPr>
          <a:xfrm>
            <a:off x="9982080" y="91080"/>
            <a:ext cx="1289880" cy="851040"/>
          </a:xfrm>
          <a:prstGeom prst="rect">
            <a:avLst/>
          </a:prstGeom>
          <a:ln w="0">
            <a:noFill/>
          </a:ln>
          <a:effectLst>
            <a:softEdge rad="112680"/>
          </a:effectLst>
        </p:spPr>
      </p:pic>
      <p:pic>
        <p:nvPicPr>
          <p:cNvPr id="169" name="Рисунок 5" descr=""/>
          <p:cNvPicPr/>
          <p:nvPr/>
        </p:nvPicPr>
        <p:blipFill>
          <a:blip r:embed="rId3"/>
          <a:stretch/>
        </p:blipFill>
        <p:spPr>
          <a:xfrm>
            <a:off x="11197080" y="0"/>
            <a:ext cx="902880" cy="1200960"/>
          </a:xfrm>
          <a:prstGeom prst="rect">
            <a:avLst/>
          </a:prstGeom>
          <a:ln w="0">
            <a:noFill/>
          </a:ln>
        </p:spPr>
      </p:pic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557280" y="365040"/>
            <a:ext cx="11058120" cy="623880"/>
          </a:xfrm>
          <a:prstGeom prst="rect">
            <a:avLst/>
          </a:prstGeom>
        </p:spPr>
        <p:txBody>
          <a:bodyPr anchor="ctr">
            <a:normAutofit fontScale="91000"/>
          </a:bodyPr>
          <a:p>
            <a:pPr>
              <a:lnSpc>
                <a:spcPct val="90000"/>
              </a:lnSpc>
            </a:pPr>
            <a:r>
              <a:rPr b="0" lang="fr-FR" sz="4400" spc="-1" strike="noStrike">
                <a:solidFill>
                  <a:srgbClr val="b19942"/>
                </a:solidFill>
                <a:latin typeface="Arial"/>
              </a:rPr>
              <a:t>Modifiez le style du titre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PlaceHolder 2"/>
          <p:cNvSpPr>
            <a:spLocks noGrp="1"/>
          </p:cNvSpPr>
          <p:nvPr>
            <p:ph type="body"/>
          </p:nvPr>
        </p:nvSpPr>
        <p:spPr>
          <a:xfrm>
            <a:off x="557280" y="1346760"/>
            <a:ext cx="11058120" cy="1915200"/>
          </a:xfrm>
          <a:prstGeom prst="rect">
            <a:avLst/>
          </a:prstGeom>
        </p:spPr>
        <p:txBody>
          <a:bodyPr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800" spc="-1" strike="noStrike">
                <a:solidFill>
                  <a:srgbClr val="000000"/>
                </a:solidFill>
                <a:latin typeface="Arial"/>
              </a:rPr>
              <a:t>Modifier les styles du texte du masque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800" spc="-1" strike="noStrike">
                <a:solidFill>
                  <a:srgbClr val="000000"/>
                </a:solidFill>
                <a:latin typeface="Arial"/>
              </a:rPr>
              <a:t>Deuxième niveau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800" spc="-1" strike="noStrike">
                <a:solidFill>
                  <a:srgbClr val="000000"/>
                </a:solidFill>
                <a:latin typeface="Arial"/>
              </a:rPr>
              <a:t>Troisième niveau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800" spc="-1" strike="noStrike">
                <a:solidFill>
                  <a:srgbClr val="000000"/>
                </a:solidFill>
                <a:latin typeface="Arial"/>
              </a:rPr>
              <a:t>Quatrième niveau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fr-FR" sz="2800" spc="-1" strike="noStrike">
                <a:solidFill>
                  <a:srgbClr val="000000"/>
                </a:solidFill>
                <a:latin typeface="Arial"/>
              </a:rPr>
              <a:t>Cinquième niveau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9.gif"/><Relationship Id="rId2" Type="http://schemas.openxmlformats.org/officeDocument/2006/relationships/video" Target="../media/media20.m4a"/><Relationship Id="rId3" Type="http://schemas.microsoft.com/office/2007/relationships/media" Target="../media/media20.m4a"/><Relationship Id="rId4" Type="http://schemas.openxmlformats.org/officeDocument/2006/relationships/image" Target="../media/image21.png"/><Relationship Id="rId5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2.jpeg"/><Relationship Id="rId2" Type="http://schemas.openxmlformats.org/officeDocument/2006/relationships/image" Target="../media/image23.jpeg"/><Relationship Id="rId3" Type="http://schemas.openxmlformats.org/officeDocument/2006/relationships/video" Target="../media/media24.m4a"/><Relationship Id="rId4" Type="http://schemas.microsoft.com/office/2007/relationships/media" Target="../media/media24.m4a"/><Relationship Id="rId5" Type="http://schemas.openxmlformats.org/officeDocument/2006/relationships/image" Target="../media/image25.png"/><Relationship Id="rId6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video" Target="../media/media27.m4a"/><Relationship Id="rId3" Type="http://schemas.microsoft.com/office/2007/relationships/media" Target="../media/media27.m4a"/><Relationship Id="rId4" Type="http://schemas.openxmlformats.org/officeDocument/2006/relationships/image" Target="../media/image28.png"/><Relationship Id="rId5" Type="http://schemas.openxmlformats.org/officeDocument/2006/relationships/slideLayout" Target="../slideLayouts/slideLayout2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video" Target="../media/media29.m4a"/><Relationship Id="rId2" Type="http://schemas.microsoft.com/office/2007/relationships/media" Target="../media/media29.m4a"/><Relationship Id="rId3" Type="http://schemas.openxmlformats.org/officeDocument/2006/relationships/image" Target="../media/image30.png"/><Relationship Id="rId4" Type="http://schemas.openxmlformats.org/officeDocument/2006/relationships/slideLayout" Target="../slideLayouts/slideLayout2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31.jpeg"/><Relationship Id="rId2" Type="http://schemas.openxmlformats.org/officeDocument/2006/relationships/video" Target="../media/media32.m4a"/><Relationship Id="rId3" Type="http://schemas.microsoft.com/office/2007/relationships/media" Target="../media/media32.m4a"/><Relationship Id="rId4" Type="http://schemas.openxmlformats.org/officeDocument/2006/relationships/image" Target="../media/image33.png"/><Relationship Id="rId5" Type="http://schemas.openxmlformats.org/officeDocument/2006/relationships/slideLayout" Target="../slideLayouts/slideLayout2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video" Target="../media/media34.m4a"/><Relationship Id="rId2" Type="http://schemas.microsoft.com/office/2007/relationships/media" Target="../media/media34.m4a"/><Relationship Id="rId3" Type="http://schemas.openxmlformats.org/officeDocument/2006/relationships/image" Target="../media/image35.png"/><Relationship Id="rId4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video" Target="../media/media36.m4a"/><Relationship Id="rId2" Type="http://schemas.microsoft.com/office/2007/relationships/media" Target="../media/media36.m4a"/><Relationship Id="rId3" Type="http://schemas.openxmlformats.org/officeDocument/2006/relationships/image" Target="../media/image37.png"/><Relationship Id="rId4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38.png"/><Relationship Id="rId2" Type="http://schemas.openxmlformats.org/officeDocument/2006/relationships/video" Target="../media/media39.m4a"/><Relationship Id="rId3" Type="http://schemas.microsoft.com/office/2007/relationships/media" Target="../media/media39.m4a"/><Relationship Id="rId4" Type="http://schemas.openxmlformats.org/officeDocument/2006/relationships/image" Target="../media/image40.png"/><Relationship Id="rId5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41.png"/><Relationship Id="rId2" Type="http://schemas.openxmlformats.org/officeDocument/2006/relationships/video" Target="../media/media42.m4a"/><Relationship Id="rId3" Type="http://schemas.microsoft.com/office/2007/relationships/media" Target="../media/media42.m4a"/><Relationship Id="rId4" Type="http://schemas.openxmlformats.org/officeDocument/2006/relationships/image" Target="../media/image43.png"/><Relationship Id="rId5" Type="http://schemas.openxmlformats.org/officeDocument/2006/relationships/slideLayout" Target="../slideLayouts/slideLayout13.xml"/><Relationship Id="rId6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hyperlink" Target="https://pubmed.ncbi.nlm.nih.gov/?term=Soyy&#305;lmaz+B&amp;cauthor_id=34444897" TargetMode="External"/><Relationship Id="rId2" Type="http://schemas.openxmlformats.org/officeDocument/2006/relationships/hyperlink" Target="https://pubmed.ncbi.nlm.nih.gov/?term=Soyy&#305;lmaz+B&amp;cauthor_id=34444897" TargetMode="External"/><Relationship Id="rId3" Type="http://schemas.openxmlformats.org/officeDocument/2006/relationships/hyperlink" Target="https://pubmed.ncbi.nlm.nih.gov/?term=Soyy&#305;lmaz+B&amp;cauthor_id=34444897" TargetMode="External"/><Relationship Id="rId4" Type="http://schemas.openxmlformats.org/officeDocument/2006/relationships/hyperlink" Target="https://pubmed.ncbi.nlm.nih.gov/34444897/#affiliation-1" TargetMode="External"/><Relationship Id="rId5" Type="http://schemas.openxmlformats.org/officeDocument/2006/relationships/hyperlink" Target="https://pubmed.ncbi.nlm.nih.gov/?term=Mik&#353;+MH&amp;cauthor_id=34444897" TargetMode="External"/><Relationship Id="rId6" Type="http://schemas.openxmlformats.org/officeDocument/2006/relationships/hyperlink" Target="https://pubmed.ncbi.nlm.nih.gov/?term=Mik&#353;+MH&amp;cauthor_id=34444897" TargetMode="External"/><Relationship Id="rId7" Type="http://schemas.openxmlformats.org/officeDocument/2006/relationships/hyperlink" Target="https://pubmed.ncbi.nlm.nih.gov/34444897/#affiliation-1" TargetMode="External"/><Relationship Id="rId8" Type="http://schemas.openxmlformats.org/officeDocument/2006/relationships/hyperlink" Target="https://pubmed.ncbi.nlm.nih.gov/34444897/#affiliation-2" TargetMode="External"/><Relationship Id="rId9" Type="http://schemas.openxmlformats.org/officeDocument/2006/relationships/hyperlink" Target="https://pubmed.ncbi.nlm.nih.gov/?term=R&#246;hrig+CH&amp;cauthor_id=34444897" TargetMode="External"/><Relationship Id="rId10" Type="http://schemas.openxmlformats.org/officeDocument/2006/relationships/hyperlink" Target="https://pubmed.ncbi.nlm.nih.gov/?term=R&#246;hrig+CH&amp;cauthor_id=34444897" TargetMode="External"/><Relationship Id="rId11" Type="http://schemas.openxmlformats.org/officeDocument/2006/relationships/hyperlink" Target="https://pubmed.ncbi.nlm.nih.gov/34444897/#affiliation-1" TargetMode="External"/><Relationship Id="rId12" Type="http://schemas.openxmlformats.org/officeDocument/2006/relationships/hyperlink" Target="https://pubmed.ncbi.nlm.nih.gov/?term=Matwiejuk+M&amp;cauthor_id=34444897" TargetMode="External"/><Relationship Id="rId13" Type="http://schemas.openxmlformats.org/officeDocument/2006/relationships/hyperlink" Target="https://pubmed.ncbi.nlm.nih.gov/?term=Matwiejuk+M&amp;cauthor_id=34444897" TargetMode="External"/><Relationship Id="rId14" Type="http://schemas.openxmlformats.org/officeDocument/2006/relationships/hyperlink" Target="https://pubmed.ncbi.nlm.nih.gov/34444897/#affiliation-1" TargetMode="External"/><Relationship Id="rId15" Type="http://schemas.openxmlformats.org/officeDocument/2006/relationships/hyperlink" Target="https://pubmed.ncbi.nlm.nih.gov/?term=Meszaros-Matwiejuk+A&amp;cauthor_id=34444897" TargetMode="External"/><Relationship Id="rId16" Type="http://schemas.openxmlformats.org/officeDocument/2006/relationships/hyperlink" Target="https://pubmed.ncbi.nlm.nih.gov/?term=Meszaros-Matwiejuk+A&amp;cauthor_id=34444897" TargetMode="External"/><Relationship Id="rId17" Type="http://schemas.openxmlformats.org/officeDocument/2006/relationships/hyperlink" Target="https://pubmed.ncbi.nlm.nih.gov/34444897/#affiliation-1" TargetMode="External"/><Relationship Id="rId18" Type="http://schemas.openxmlformats.org/officeDocument/2006/relationships/hyperlink" Target="https://pubmed.ncbi.nlm.nih.gov/?term=Vigsn&#230;s+LK&amp;cauthor_id=34444897" TargetMode="External"/><Relationship Id="rId19" Type="http://schemas.openxmlformats.org/officeDocument/2006/relationships/hyperlink" Target="https://pubmed.ncbi.nlm.nih.gov/?term=Vigsn&#230;s+LK&amp;cauthor_id=34444897" TargetMode="External"/><Relationship Id="rId20" Type="http://schemas.openxmlformats.org/officeDocument/2006/relationships/image" Target="../media/image44.png"/><Relationship Id="rId21" Type="http://schemas.openxmlformats.org/officeDocument/2006/relationships/video" Target="../media/media45.m4a"/><Relationship Id="rId22" Type="http://schemas.microsoft.com/office/2007/relationships/media" Target="../media/media45.m4a"/><Relationship Id="rId23" Type="http://schemas.openxmlformats.org/officeDocument/2006/relationships/image" Target="../media/image46.png"/><Relationship Id="rId24" Type="http://schemas.openxmlformats.org/officeDocument/2006/relationships/slideLayout" Target="../slideLayouts/slideLayout25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video" Target="../media/media47.m4a"/><Relationship Id="rId2" Type="http://schemas.microsoft.com/office/2007/relationships/media" Target="../media/media47.m4a"/><Relationship Id="rId3" Type="http://schemas.openxmlformats.org/officeDocument/2006/relationships/image" Target="../media/image48.png"/><Relationship Id="rId4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49.png"/><Relationship Id="rId2" Type="http://schemas.openxmlformats.org/officeDocument/2006/relationships/video" Target="../media/media50.m4a"/><Relationship Id="rId3" Type="http://schemas.microsoft.com/office/2007/relationships/media" Target="../media/media50.m4a"/><Relationship Id="rId4" Type="http://schemas.openxmlformats.org/officeDocument/2006/relationships/image" Target="../media/image51.png"/><Relationship Id="rId5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52.png"/><Relationship Id="rId2" Type="http://schemas.openxmlformats.org/officeDocument/2006/relationships/video" Target="../media/media53.m4a"/><Relationship Id="rId3" Type="http://schemas.microsoft.com/office/2007/relationships/media" Target="../media/media53.m4a"/><Relationship Id="rId4" Type="http://schemas.openxmlformats.org/officeDocument/2006/relationships/image" Target="../media/image54.png"/><Relationship Id="rId5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55.png"/><Relationship Id="rId2" Type="http://schemas.openxmlformats.org/officeDocument/2006/relationships/video" Target="../media/media56.m4a"/><Relationship Id="rId3" Type="http://schemas.microsoft.com/office/2007/relationships/media" Target="../media/media56.m4a"/><Relationship Id="rId4" Type="http://schemas.openxmlformats.org/officeDocument/2006/relationships/image" Target="../media/image57.png"/><Relationship Id="rId5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video" Target="../media/media58.m4a"/><Relationship Id="rId2" Type="http://schemas.microsoft.com/office/2007/relationships/media" Target="../media/media58.m4a"/><Relationship Id="rId3" Type="http://schemas.openxmlformats.org/officeDocument/2006/relationships/image" Target="../media/image59.png"/><Relationship Id="rId4" Type="http://schemas.openxmlformats.org/officeDocument/2006/relationships/slideLayout" Target="../slideLayouts/slideLayout2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60.png"/><Relationship Id="rId2" Type="http://schemas.openxmlformats.org/officeDocument/2006/relationships/image" Target="../media/image61.png"/><Relationship Id="rId3" Type="http://schemas.openxmlformats.org/officeDocument/2006/relationships/image" Target="../media/image62.png"/><Relationship Id="rId4" Type="http://schemas.openxmlformats.org/officeDocument/2006/relationships/image" Target="../media/image63.png"/><Relationship Id="rId5" Type="http://schemas.openxmlformats.org/officeDocument/2006/relationships/video" Target="../media/media64.m4a"/><Relationship Id="rId6" Type="http://schemas.microsoft.com/office/2007/relationships/media" Target="../media/media64.m4a"/><Relationship Id="rId7" Type="http://schemas.openxmlformats.org/officeDocument/2006/relationships/image" Target="../media/image65.png"/><Relationship Id="rId8" Type="http://schemas.openxmlformats.org/officeDocument/2006/relationships/slideLayout" Target="../slideLayouts/slideLayout37.xml"/><Relationship Id="rId9" Type="http://schemas.openxmlformats.org/officeDocument/2006/relationships/notesSlide" Target="../notesSlides/notesSlide16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66.png"/><Relationship Id="rId2" Type="http://schemas.openxmlformats.org/officeDocument/2006/relationships/image" Target="../media/image67.png"/><Relationship Id="rId3" Type="http://schemas.openxmlformats.org/officeDocument/2006/relationships/image" Target="../media/image68.png"/><Relationship Id="rId4" Type="http://schemas.openxmlformats.org/officeDocument/2006/relationships/image" Target="../media/image69.png"/><Relationship Id="rId5" Type="http://schemas.openxmlformats.org/officeDocument/2006/relationships/video" Target="../media/media70.m4a"/><Relationship Id="rId6" Type="http://schemas.microsoft.com/office/2007/relationships/media" Target="../media/media70.m4a"/><Relationship Id="rId7" Type="http://schemas.openxmlformats.org/officeDocument/2006/relationships/image" Target="../media/image71.png"/><Relationship Id="rId8" Type="http://schemas.openxmlformats.org/officeDocument/2006/relationships/slideLayout" Target="../slideLayouts/slideLayout37.xml"/><Relationship Id="rId9" Type="http://schemas.openxmlformats.org/officeDocument/2006/relationships/notesSlide" Target="../notesSlides/notesSlide1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72.png"/><Relationship Id="rId2" Type="http://schemas.openxmlformats.org/officeDocument/2006/relationships/image" Target="../media/image73.png"/><Relationship Id="rId3" Type="http://schemas.openxmlformats.org/officeDocument/2006/relationships/image" Target="../media/image74.png"/><Relationship Id="rId4" Type="http://schemas.openxmlformats.org/officeDocument/2006/relationships/image" Target="../media/image75.png"/><Relationship Id="rId5" Type="http://schemas.openxmlformats.org/officeDocument/2006/relationships/video" Target="../media/media76.m4a"/><Relationship Id="rId6" Type="http://schemas.microsoft.com/office/2007/relationships/media" Target="../media/media76.m4a"/><Relationship Id="rId7" Type="http://schemas.openxmlformats.org/officeDocument/2006/relationships/image" Target="../media/image77.png"/><Relationship Id="rId8" Type="http://schemas.openxmlformats.org/officeDocument/2006/relationships/slideLayout" Target="../slideLayouts/slideLayout37.xml"/><Relationship Id="rId9" Type="http://schemas.openxmlformats.org/officeDocument/2006/relationships/notesSlide" Target="../notesSlides/notesSlide18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78.png"/><Relationship Id="rId2" Type="http://schemas.openxmlformats.org/officeDocument/2006/relationships/image" Target="../media/image79.png"/><Relationship Id="rId3" Type="http://schemas.openxmlformats.org/officeDocument/2006/relationships/image" Target="../media/image80.png"/><Relationship Id="rId4" Type="http://schemas.openxmlformats.org/officeDocument/2006/relationships/image" Target="../media/image81.png"/><Relationship Id="rId5" Type="http://schemas.openxmlformats.org/officeDocument/2006/relationships/image" Target="../media/image82.png"/><Relationship Id="rId6" Type="http://schemas.openxmlformats.org/officeDocument/2006/relationships/video" Target="../media/media83.m4a"/><Relationship Id="rId7" Type="http://schemas.microsoft.com/office/2007/relationships/media" Target="../media/media83.m4a"/><Relationship Id="rId8" Type="http://schemas.openxmlformats.org/officeDocument/2006/relationships/image" Target="../media/image84.png"/><Relationship Id="rId9" Type="http://schemas.openxmlformats.org/officeDocument/2006/relationships/slideLayout" Target="../slideLayouts/slideLayout37.xml"/><Relationship Id="rId10" Type="http://schemas.openxmlformats.org/officeDocument/2006/relationships/notesSlide" Target="../notesSlides/notesSlide19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85.png"/><Relationship Id="rId2" Type="http://schemas.openxmlformats.org/officeDocument/2006/relationships/image" Target="../media/image86.png"/><Relationship Id="rId3" Type="http://schemas.openxmlformats.org/officeDocument/2006/relationships/video" Target="../media/media87.m4a"/><Relationship Id="rId4" Type="http://schemas.microsoft.com/office/2007/relationships/media" Target="../media/media87.m4a"/><Relationship Id="rId5" Type="http://schemas.openxmlformats.org/officeDocument/2006/relationships/image" Target="../media/image88.png"/><Relationship Id="rId6" Type="http://schemas.openxmlformats.org/officeDocument/2006/relationships/slideLayout" Target="../slideLayouts/slideLayout49.xml"/><Relationship Id="rId7" Type="http://schemas.openxmlformats.org/officeDocument/2006/relationships/notesSlide" Target="../notesSlides/notesSlide20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89.png"/><Relationship Id="rId2" Type="http://schemas.openxmlformats.org/officeDocument/2006/relationships/image" Target="../media/image90.png"/><Relationship Id="rId3" Type="http://schemas.openxmlformats.org/officeDocument/2006/relationships/image" Target="../media/image91.png"/><Relationship Id="rId4" Type="http://schemas.openxmlformats.org/officeDocument/2006/relationships/image" Target="../media/image92.png"/><Relationship Id="rId5" Type="http://schemas.openxmlformats.org/officeDocument/2006/relationships/image" Target="../media/image93.png"/><Relationship Id="rId6" Type="http://schemas.openxmlformats.org/officeDocument/2006/relationships/image" Target="../media/image94.png"/><Relationship Id="rId7" Type="http://schemas.openxmlformats.org/officeDocument/2006/relationships/image" Target="../media/image95.png"/><Relationship Id="rId8" Type="http://schemas.openxmlformats.org/officeDocument/2006/relationships/image" Target="../media/image96.png"/><Relationship Id="rId9" Type="http://schemas.openxmlformats.org/officeDocument/2006/relationships/image" Target="../media/image97.png"/><Relationship Id="rId10" Type="http://schemas.openxmlformats.org/officeDocument/2006/relationships/image" Target="../media/image98.png"/><Relationship Id="rId11" Type="http://schemas.openxmlformats.org/officeDocument/2006/relationships/image" Target="../media/image99.png"/><Relationship Id="rId12" Type="http://schemas.openxmlformats.org/officeDocument/2006/relationships/image" Target="../media/image100.png"/><Relationship Id="rId13" Type="http://schemas.openxmlformats.org/officeDocument/2006/relationships/image" Target="../media/image101.png"/><Relationship Id="rId14" Type="http://schemas.openxmlformats.org/officeDocument/2006/relationships/video" Target="../media/media102.m4a"/><Relationship Id="rId15" Type="http://schemas.microsoft.com/office/2007/relationships/media" Target="../media/media102.m4a"/><Relationship Id="rId16" Type="http://schemas.openxmlformats.org/officeDocument/2006/relationships/image" Target="../media/image103.png"/><Relationship Id="rId17" Type="http://schemas.openxmlformats.org/officeDocument/2006/relationships/slideLayout" Target="../slideLayouts/slideLayout1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104.png"/><Relationship Id="rId2" Type="http://schemas.openxmlformats.org/officeDocument/2006/relationships/video" Target="../media/media105.m4a"/><Relationship Id="rId3" Type="http://schemas.microsoft.com/office/2007/relationships/media" Target="../media/media105.m4a"/><Relationship Id="rId4" Type="http://schemas.openxmlformats.org/officeDocument/2006/relationships/image" Target="../media/image106.png"/><Relationship Id="rId5" Type="http://schemas.openxmlformats.org/officeDocument/2006/relationships/slideLayout" Target="../slideLayouts/slideLayout1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video" Target="../media/media107.m4a"/><Relationship Id="rId2" Type="http://schemas.microsoft.com/office/2007/relationships/media" Target="../media/media107.m4a"/><Relationship Id="rId3" Type="http://schemas.openxmlformats.org/officeDocument/2006/relationships/image" Target="../media/image108.png"/><Relationship Id="rId4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TextShape 1"/>
          <p:cNvSpPr txBox="1"/>
          <p:nvPr/>
        </p:nvSpPr>
        <p:spPr>
          <a:xfrm>
            <a:off x="723960" y="1875960"/>
            <a:ext cx="10858320" cy="19760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rmAutofit/>
          </a:bodyPr>
          <a:p>
            <a:pPr algn="r">
              <a:lnSpc>
                <a:spcPct val="90000"/>
              </a:lnSpc>
            </a:pPr>
            <a:r>
              <a:rPr b="1" lang="uk-UA" sz="3200" spc="-1" strike="noStrike">
                <a:solidFill>
                  <a:srgbClr val="4d74ab"/>
                </a:solidFill>
                <a:latin typeface="Arial"/>
              </a:rPr>
              <a:t>ОЛІГОСАХАРИДИ ГРУДНОГО МОЛОКА -</a:t>
            </a:r>
            <a:br/>
            <a:r>
              <a:rPr b="1" lang="uk-UA" sz="3200" spc="-1" strike="noStrike">
                <a:solidFill>
                  <a:srgbClr val="4d74ab"/>
                </a:solidFill>
                <a:latin typeface="Arial"/>
              </a:rPr>
              <a:t>ЗНАЧЕННЯ ДЛЯ РОЗВИТКУ НЕМОВЛЯТ</a:t>
            </a:r>
            <a:br/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TextShape 2"/>
          <p:cNvSpPr txBox="1"/>
          <p:nvPr/>
        </p:nvSpPr>
        <p:spPr>
          <a:xfrm>
            <a:off x="2438280" y="385668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p>
            <a:pPr algn="r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1" lang="uk-UA" sz="2800" spc="-1" strike="noStrike">
                <a:solidFill>
                  <a:srgbClr val="a06a29"/>
                </a:solidFill>
                <a:latin typeface="Arial"/>
              </a:rPr>
              <a:t>Тетяна Костянтинівна Знаменська</a:t>
            </a:r>
            <a:endParaRPr b="0" lang="en-US" sz="2800" spc="-1" strike="noStrike">
              <a:latin typeface="Arial"/>
            </a:endParaRPr>
          </a:p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uk-UA" sz="2400" spc="-1" strike="noStrike">
                <a:solidFill>
                  <a:srgbClr val="6b471b"/>
                </a:solidFill>
                <a:latin typeface="Arial"/>
              </a:rPr>
              <a:t>ДУ «Інститут педіатрії, акушерства і гінекології </a:t>
            </a:r>
            <a:endParaRPr b="0" lang="en-US" sz="2400" spc="-1" strike="noStrike">
              <a:latin typeface="Arial"/>
            </a:endParaRPr>
          </a:p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uk-UA" sz="2400" spc="-1" strike="noStrike">
                <a:solidFill>
                  <a:srgbClr val="6b471b"/>
                </a:solidFill>
                <a:latin typeface="Arial"/>
              </a:rPr>
              <a:t>імені академіка О.М. Лук’янової НАМН України»</a:t>
            </a:r>
            <a:endParaRPr b="0" lang="en-US" sz="2400" spc="-1" strike="noStrike">
              <a:latin typeface="Arial"/>
            </a:endParaRPr>
          </a:p>
        </p:txBody>
      </p:sp>
      <p:pic>
        <p:nvPicPr>
          <p:cNvPr id="216" name="Image 9" descr=""/>
          <p:cNvPicPr/>
          <p:nvPr/>
        </p:nvPicPr>
        <p:blipFill>
          <a:blip r:embed="rId1"/>
          <a:stretch/>
        </p:blipFill>
        <p:spPr>
          <a:xfrm>
            <a:off x="121320" y="276120"/>
            <a:ext cx="3584520" cy="2016000"/>
          </a:xfrm>
          <a:prstGeom prst="rect">
            <a:avLst/>
          </a:prstGeom>
          <a:ln w="0">
            <a:noFill/>
          </a:ln>
        </p:spPr>
      </p:pic>
      <p:pic>
        <p:nvPicPr>
          <p:cNvPr id="217" name="Picture 1" descr="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r:embed="rId3"/>
              </p:ext>
            </p:extLst>
          </p:nvPr>
        </p:nvPicPr>
        <p:blipFill>
          <a:blip r:embed="rId4"/>
        </p:blipFill>
        <p:spPr>
          <a:xfrm>
            <a:off x="11366640" y="6032520"/>
            <a:ext cx="609120" cy="609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advTm="12000" p14:dur="2000"/>
    </mc:Choice>
    <mc:Fallback>
      <p:transition spd="slow" advTm="12000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afterEffect" fill="hold" presetClass="mediacall">
                                  <p:stCondLst>
                                    <p:cond delay="0"/>
                                  </p:stCondLst>
                                  <p:childTnLst>
                                    <p:cmd type="call">
                                      <p:cBhvr>
                                        <p:cTn id="6" dur="1" fill="hold"/>
                                        <p:tgtEl>
                                          <p:spTgt spid="2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CustomShape 1"/>
          <p:cNvSpPr/>
          <p:nvPr/>
        </p:nvSpPr>
        <p:spPr>
          <a:xfrm>
            <a:off x="0" y="0"/>
            <a:ext cx="4635720" cy="6857640"/>
          </a:xfrm>
          <a:prstGeom prst="rect">
            <a:avLst/>
          </a:prstGeom>
          <a:solidFill>
            <a:srgbClr val="5e7a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9" name="CustomShape 2"/>
          <p:cNvSpPr/>
          <p:nvPr/>
        </p:nvSpPr>
        <p:spPr>
          <a:xfrm>
            <a:off x="484560" y="484560"/>
            <a:ext cx="3666240" cy="573876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  <a:round/>
          </a:ln>
          <a:effectLst>
            <a:outerShdw algn="t" blurRad="57150" dir="5400000" dist="19080" rotWithShape="0">
              <a:srgbClr val="000000">
                <a:alpha val="6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20" name="Picture 6" descr="Детский фонд ООН (ЮНИСЕФ) | Foundation for Tolerance International"/>
          <p:cNvPicPr/>
          <p:nvPr/>
        </p:nvPicPr>
        <p:blipFill>
          <a:blip r:embed="rId1"/>
          <a:stretch/>
        </p:blipFill>
        <p:spPr>
          <a:xfrm>
            <a:off x="1082520" y="803160"/>
            <a:ext cx="2470320" cy="2470320"/>
          </a:xfrm>
          <a:prstGeom prst="rect">
            <a:avLst/>
          </a:prstGeom>
          <a:ln w="0">
            <a:noFill/>
          </a:ln>
        </p:spPr>
      </p:pic>
      <p:pic>
        <p:nvPicPr>
          <p:cNvPr id="221" name="Picture 4" descr="ВООЗ передала Україні другу партію реагентів для тестування на ..."/>
          <p:cNvPicPr/>
          <p:nvPr/>
        </p:nvPicPr>
        <p:blipFill>
          <a:blip r:embed="rId2"/>
          <a:stretch/>
        </p:blipFill>
        <p:spPr>
          <a:xfrm>
            <a:off x="804600" y="3946680"/>
            <a:ext cx="3026160" cy="1467720"/>
          </a:xfrm>
          <a:prstGeom prst="rect">
            <a:avLst/>
          </a:prstGeom>
          <a:ln w="0">
            <a:noFill/>
          </a:ln>
        </p:spPr>
      </p:pic>
      <p:sp>
        <p:nvSpPr>
          <p:cNvPr id="222" name="CustomShape 3"/>
          <p:cNvSpPr/>
          <p:nvPr/>
        </p:nvSpPr>
        <p:spPr>
          <a:xfrm>
            <a:off x="5120640" y="2738520"/>
            <a:ext cx="6422400" cy="241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>
            <a:normAutofit/>
          </a:bodyPr>
          <a:p>
            <a:pPr indent="-228240">
              <a:lnSpc>
                <a:spcPct val="90000"/>
              </a:lnSpc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b="0" lang="uk-UA" sz="2400" spc="-1" strike="noStrike">
                <a:solidFill>
                  <a:srgbClr val="000000"/>
                </a:solidFill>
                <a:latin typeface="Arial"/>
              </a:rPr>
              <a:t>найкращий спосіб забезпечити ідеальне харчування для здорового росту і розвитку дітей грудного віку, </a:t>
            </a:r>
            <a:endParaRPr b="0" lang="en-US" sz="2400" spc="-1" strike="noStrike">
              <a:latin typeface="Arial"/>
            </a:endParaRPr>
          </a:p>
          <a:p>
            <a:pPr indent="-228240">
              <a:lnSpc>
                <a:spcPct val="90000"/>
              </a:lnSpc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b="0" lang="uk-UA" sz="2400" spc="-1" strike="noStrike">
                <a:solidFill>
                  <a:srgbClr val="000000"/>
                </a:solidFill>
                <a:latin typeface="Arial"/>
              </a:rPr>
              <a:t>є складовою частиною репродуктивного процесу з важливими наслідками для здоров'я матерів.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223" name="CustomShape 4"/>
          <p:cNvSpPr/>
          <p:nvPr/>
        </p:nvSpPr>
        <p:spPr>
          <a:xfrm>
            <a:off x="5120640" y="607680"/>
            <a:ext cx="5321160" cy="118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90000"/>
              </a:lnSpc>
              <a:spcAft>
                <a:spcPts val="601"/>
              </a:spcAft>
            </a:pPr>
            <a:r>
              <a:rPr b="0" lang="uk-UA" sz="4000" spc="-1" strike="noStrike">
                <a:solidFill>
                  <a:srgbClr val="4d74ab"/>
                </a:solidFill>
                <a:latin typeface="Arial"/>
              </a:rPr>
              <a:t>Грудне вигодовування</a:t>
            </a:r>
            <a:endParaRPr b="0" lang="en-US" sz="4000" spc="-1" strike="noStrike">
              <a:latin typeface="Arial"/>
            </a:endParaRPr>
          </a:p>
        </p:txBody>
      </p:sp>
      <p:pic>
        <p:nvPicPr>
          <p:cNvPr id="224" name="Picture 1" descr="">
            <a:hlinkClick r:id="" action="ppaction://media"/>
          </p:cNvPr>
          <p:cNvPicPr/>
          <p:nvPr>
            <a:videoFile r:link="rId3"/>
            <p:extLst>
              <p:ext uri="{DAA4B4D4-6D71-4841-9C94-3DE7FCFB9230}">
                <p14:media r:embed="rId4"/>
              </p:ext>
            </p:extLst>
          </p:nvPr>
        </p:nvPicPr>
        <p:blipFill>
          <a:blip r:embed="rId5"/>
        </p:blipFill>
        <p:spPr>
          <a:xfrm>
            <a:off x="11366640" y="6032520"/>
            <a:ext cx="609120" cy="609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advTm="18000" p14:dur="2000"/>
    </mc:Choice>
    <mc:Fallback>
      <p:transition spd="slow" advTm="18000"/>
    </mc:Fallback>
  </mc:AlternateContent>
  <p:timing>
    <p:tnLst>
      <p:par>
        <p:cTn id="7" dur="indefinite" restart="never" nodeType="tmRoot">
          <p:childTnLst>
            <p:seq>
              <p:cTn id="8" dur="indefinite" nodeType="mainSeq"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nodeType="afterEffect" fill="hold" presetClass="mediacall">
                                  <p:stCondLst>
                                    <p:cond delay="0"/>
                                  </p:stCondLst>
                                  <p:childTnLst>
                                    <p:cmd type="call">
                                      <p:cBhvr>
                                        <p:cTn id="12" dur="1" fill="hold"/>
                                        <p:tgtEl>
                                          <p:spTgt spid="2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TextShape 1"/>
          <p:cNvSpPr txBox="1"/>
          <p:nvPr/>
        </p:nvSpPr>
        <p:spPr>
          <a:xfrm>
            <a:off x="838080" y="1825560"/>
            <a:ext cx="5428800" cy="435096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p>
            <a:pPr marL="514440" indent="-285480" algn="just">
              <a:lnSpc>
                <a:spcPct val="107000"/>
              </a:lnSpc>
              <a:spcBef>
                <a:spcPts val="1001"/>
              </a:spcBef>
              <a:spcAft>
                <a:spcPts val="799"/>
              </a:spcAft>
              <a:buClr>
                <a:srgbClr val="000000"/>
              </a:buClr>
              <a:buFont typeface="Arial"/>
              <a:buChar char="•"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  <a:ea typeface="Calibri"/>
              </a:rPr>
              <a:t>Олігосахариди жіночого молока (ОГМ) є третім за величиною компонентом материнського молока та являються першим природним пребіотиком дитини (служать субстратом для корисних бактерій)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514440" indent="-285480" algn="just">
              <a:lnSpc>
                <a:spcPct val="107000"/>
              </a:lnSpc>
              <a:spcBef>
                <a:spcPts val="1001"/>
              </a:spcBef>
              <a:spcAft>
                <a:spcPts val="799"/>
              </a:spcAft>
              <a:buClr>
                <a:srgbClr val="000000"/>
              </a:buClr>
              <a:buFont typeface="Arial"/>
              <a:buChar char="•"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  <a:ea typeface="Calibri"/>
              </a:rPr>
              <a:t>Олігосахариди жіночого молока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  <a:ea typeface="Calibri"/>
              </a:rPr>
              <a:t> 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  <a:ea typeface="Calibri"/>
              </a:rPr>
              <a:t>є неперетравлюваними і структурно різноманітними складними вуглеводами, які у великій кількості містяться в жіночому молоці.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TextShape 2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>
              <a:lnSpc>
                <a:spcPct val="90000"/>
              </a:lnSpc>
            </a:pPr>
            <a:r>
              <a:rPr b="0" lang="uk-UA" sz="3200" spc="-1" strike="noStrike">
                <a:solidFill>
                  <a:srgbClr val="4d74ab"/>
                </a:solidFill>
                <a:latin typeface="Arial"/>
                <a:ea typeface="Calibri"/>
              </a:rPr>
              <a:t>Грудне молоко – це шедевр еволюції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27" name="Content Placeholder 4" descr=""/>
          <p:cNvPicPr/>
          <p:nvPr/>
        </p:nvPicPr>
        <p:blipFill>
          <a:blip r:embed="rId1"/>
          <a:srcRect l="0" t="0" r="23532" b="0"/>
          <a:stretch/>
        </p:blipFill>
        <p:spPr>
          <a:xfrm>
            <a:off x="6484680" y="2137320"/>
            <a:ext cx="4773240" cy="2964960"/>
          </a:xfrm>
          <a:prstGeom prst="rect">
            <a:avLst/>
          </a:prstGeom>
          <a:ln w="0">
            <a:noFill/>
          </a:ln>
        </p:spPr>
      </p:pic>
      <p:sp>
        <p:nvSpPr>
          <p:cNvPr id="228" name="CustomShape 3"/>
          <p:cNvSpPr/>
          <p:nvPr/>
        </p:nvSpPr>
        <p:spPr>
          <a:xfrm>
            <a:off x="6879240" y="5718960"/>
            <a:ext cx="4929480" cy="59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uk-UA" sz="1100" spc="-1" strike="noStrike">
                <a:solidFill>
                  <a:srgbClr val="000000"/>
                </a:solidFill>
                <a:latin typeface="Arial"/>
                <a:ea typeface="Calibri"/>
              </a:rPr>
              <a:t>Порівняно з людським молоком загальна концентрація олігосахаридів у молоці свійських тварин є у 100-1000 разів меншою зі значно меншою різноманітністю окремих олігосахаридів. </a:t>
            </a:r>
            <a:endParaRPr b="0" lang="en-US" sz="1100" spc="-1" strike="noStrike">
              <a:latin typeface="Arial"/>
            </a:endParaRPr>
          </a:p>
        </p:txBody>
      </p:sp>
      <p:pic>
        <p:nvPicPr>
          <p:cNvPr id="229" name="Picture 1" descr="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r:embed="rId3"/>
              </p:ext>
            </p:extLst>
          </p:nvPr>
        </p:nvPicPr>
        <p:blipFill>
          <a:blip r:embed="rId4"/>
        </p:blipFill>
        <p:spPr>
          <a:xfrm>
            <a:off x="11366640" y="6032520"/>
            <a:ext cx="609120" cy="609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advTm="26000" p14:dur="2000"/>
    </mc:Choice>
    <mc:Fallback>
      <p:transition spd="slow" advTm="26000"/>
    </mc:Fallback>
  </mc:AlternateContent>
  <p:timing>
    <p:tnLst>
      <p:par>
        <p:cTn id="13" dur="indefinite" restart="never" nodeType="tmRoot">
          <p:childTnLst>
            <p:seq>
              <p:cTn id="14" dur="indefinite" nodeType="mainSeq"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nodeType="afterEffect" fill="hold" presetClass="mediacall">
                                  <p:stCondLst>
                                    <p:cond delay="0"/>
                                  </p:stCondLst>
                                  <p:childTnLst>
                                    <p:cmd type="call">
                                      <p:cBhvr>
                                        <p:cTn id="18" dur="1" fill="hold"/>
                                        <p:tgtEl>
                                          <p:spTgt spid="2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TextShape 1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1886 р., коли смертність дітей, позбавлених ГМ, досягала 30%, відомий лікар та мікробіолог Теодор Ешеріх вперше виявив </a:t>
            </a:r>
            <a:r>
              <a:rPr b="1" lang="uk-UA" sz="2000" spc="-1" strike="noStrike">
                <a:solidFill>
                  <a:srgbClr val="000000"/>
                </a:solidFill>
                <a:latin typeface="Arial"/>
              </a:rPr>
              <a:t>взаємозв'язок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 між фізіологією </a:t>
            </a:r>
            <a:r>
              <a:rPr b="1" lang="uk-UA" sz="2000" spc="-1" strike="noStrike">
                <a:solidFill>
                  <a:srgbClr val="000000"/>
                </a:solidFill>
                <a:latin typeface="Arial"/>
              </a:rPr>
              <a:t>травлення 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у дітей та </a:t>
            </a:r>
            <a:r>
              <a:rPr b="1" lang="uk-UA" sz="2000" spc="-1" strike="noStrike">
                <a:solidFill>
                  <a:srgbClr val="000000"/>
                </a:solidFill>
                <a:latin typeface="Arial"/>
              </a:rPr>
              <a:t>кишковими бактеріями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1900 р., Ернст Моро описав </a:t>
            </a:r>
            <a:r>
              <a:rPr b="1" lang="uk-UA" sz="2000" spc="-1" strike="noStrike">
                <a:solidFill>
                  <a:srgbClr val="000000"/>
                </a:solidFill>
                <a:latin typeface="Arial"/>
              </a:rPr>
              <a:t>відмінності бактеріальної композиції 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випорожнень у немовлят на грудному та штучному вигодовуванні, компонент, що визначає склад кишкової мікробіоти, залишався невідомим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Наприкінці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XIX 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століття Жорж Деніжес виявив, що крім лактози, жіноче молоко, на відміну від коров'ячого, містить </a:t>
            </a:r>
            <a:r>
              <a:rPr b="1" lang="uk-UA" sz="2000" spc="-1" strike="noStrike">
                <a:solidFill>
                  <a:srgbClr val="000000"/>
                </a:solidFill>
                <a:latin typeface="Arial"/>
              </a:rPr>
              <a:t>невідому фракцію вуглеводів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У 1929–1933 рр., Майкл Полоновський та Альберт Леспагнол винайшли методику, яка дозволила виділити компоненти цієї фракції, названої ними «</a:t>
            </a:r>
            <a:r>
              <a:rPr b="1" lang="en-US" sz="2000" spc="-1" strike="noStrike">
                <a:solidFill>
                  <a:srgbClr val="000000"/>
                </a:solidFill>
                <a:latin typeface="Arial"/>
              </a:rPr>
              <a:t>gynolactose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». 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У 1954 р. вчені спільно з Жаном Монтрей за допомогою хроматографії виділили з цієї фракції </a:t>
            </a:r>
            <a:r>
              <a:rPr b="1" lang="uk-UA" sz="2000" spc="-1" strike="noStrike">
                <a:solidFill>
                  <a:srgbClr val="000000"/>
                </a:solidFill>
                <a:latin typeface="Arial"/>
              </a:rPr>
              <a:t>перші олігосахариди 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(2-фукозилактозу і 3-фукозилактозу)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1" name="TextShape 2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>
              <a:lnSpc>
                <a:spcPct val="90000"/>
              </a:lnSpc>
            </a:pPr>
            <a:r>
              <a:rPr b="0" lang="uk-UA" sz="3200" spc="-1" strike="noStrike">
                <a:solidFill>
                  <a:srgbClr val="4d74ab"/>
                </a:solidFill>
                <a:latin typeface="Arial"/>
              </a:rPr>
              <a:t>Історія відкриття ОГМ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32" name="Picture 1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</p:blipFill>
        <p:spPr>
          <a:xfrm>
            <a:off x="11366640" y="6032520"/>
            <a:ext cx="609120" cy="609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advTm="74000" p14:dur="2000"/>
    </mc:Choice>
    <mc:Fallback>
      <p:transition spd="slow" advTm="74000"/>
    </mc:Fallback>
  </mc:AlternateContent>
  <p:timing>
    <p:tnLst>
      <p:par>
        <p:cTn id="19" dur="indefinite" restart="never" nodeType="tmRoot">
          <p:childTnLst>
            <p:seq>
              <p:cTn id="20" dur="indefinite" nodeType="mainSeq"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nodeType="afterEffect" fill="hold" presetClass="mediacall">
                                  <p:stCondLst>
                                    <p:cond delay="0"/>
                                  </p:stCondLst>
                                  <p:childTnLst>
                                    <p:cmd type="call">
                                      <p:cBhvr>
                                        <p:cTn id="24" dur="1" fill="hold"/>
                                        <p:tgtEl>
                                          <p:spTgt spid="2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TextShape 1"/>
          <p:cNvSpPr txBox="1"/>
          <p:nvPr/>
        </p:nvSpPr>
        <p:spPr>
          <a:xfrm>
            <a:off x="838080" y="1619280"/>
            <a:ext cx="5562360" cy="455724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Дуже довгий час вважали, що їх неможливо відтворити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Як аналог використовували штучну комбінацію галактоолігосахариди (ГОС)/фруктоолігосахариди (ФОС)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За останні роки відбувся швидкий розвиток хроматографії – точний і чутливий метод, який здатен розділяти багато структур 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о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  <a:ea typeface="Calibri"/>
              </a:rPr>
              <a:t>лігосахаридів жіночого молока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Calibri"/>
              </a:rPr>
              <a:t>, 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  <a:ea typeface="Calibri"/>
              </a:rPr>
              <a:t>включаючи конфігураційні ізомери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  <a:ea typeface="Calibri"/>
              </a:rPr>
              <a:t>На сьогодні виділено уже 200 різних олігосахаридів жіночого молока, в кожної окремої мами виділяють 15-20 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4" name="TextShape 2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>
              <a:lnSpc>
                <a:spcPct val="90000"/>
              </a:lnSpc>
            </a:pPr>
            <a:r>
              <a:rPr b="0" lang="uk-UA" sz="3200" spc="-1" strike="noStrike">
                <a:solidFill>
                  <a:srgbClr val="4d74ab"/>
                </a:solidFill>
                <a:latin typeface="Arial"/>
              </a:rPr>
              <a:t>Історія створення ОГМ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35" name="Picture 2" descr=""/>
          <p:cNvPicPr/>
          <p:nvPr/>
        </p:nvPicPr>
        <p:blipFill>
          <a:blip r:embed="rId1"/>
          <a:stretch/>
        </p:blipFill>
        <p:spPr>
          <a:xfrm>
            <a:off x="6400800" y="1690560"/>
            <a:ext cx="5254200" cy="3718440"/>
          </a:xfrm>
          <a:prstGeom prst="rect">
            <a:avLst/>
          </a:prstGeom>
          <a:ln w="0">
            <a:noFill/>
          </a:ln>
        </p:spPr>
      </p:pic>
      <p:pic>
        <p:nvPicPr>
          <p:cNvPr id="236" name="Picture 1" descr="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r:embed="rId3"/>
              </p:ext>
            </p:extLst>
          </p:nvPr>
        </p:nvPicPr>
        <p:blipFill>
          <a:blip r:embed="rId4"/>
        </p:blipFill>
        <p:spPr>
          <a:xfrm>
            <a:off x="11366640" y="6032520"/>
            <a:ext cx="609120" cy="609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advTm="35000" p14:dur="2000"/>
    </mc:Choice>
    <mc:Fallback>
      <p:transition spd="slow" advTm="35000"/>
    </mc:Fallback>
  </mc:AlternateContent>
  <p:timing>
    <p:tnLst>
      <p:par>
        <p:cTn id="25" dur="indefinite" restart="never" nodeType="tmRoot">
          <p:childTnLst>
            <p:seq>
              <p:cTn id="26" dur="indefinite" nodeType="mainSeq"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nodeType="afterEffect" fill="hold" presetClass="mediacall">
                                  <p:stCondLst>
                                    <p:cond delay="0"/>
                                  </p:stCondLst>
                                  <p:childTnLst>
                                    <p:cmd type="call">
                                      <p:cBhvr>
                                        <p:cTn id="30" dur="1" fill="hold"/>
                                        <p:tgtEl>
                                          <p:spTgt spid="2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CustomShape 1"/>
          <p:cNvSpPr/>
          <p:nvPr/>
        </p:nvSpPr>
        <p:spPr>
          <a:xfrm>
            <a:off x="1017000" y="1955880"/>
            <a:ext cx="10345680" cy="329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marL="285840" indent="-28548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b="0" lang="uk-UA" sz="2000" spc="-1" strike="noStrike">
                <a:latin typeface="Arial"/>
                <a:ea typeface="Calibri"/>
              </a:rPr>
              <a:t>Вміст 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  <a:ea typeface="Calibri"/>
              </a:rPr>
              <a:t>ОГМ у </a:t>
            </a:r>
            <a:r>
              <a:rPr b="0" lang="uk-UA" sz="2000" spc="-1" strike="noStrike">
                <a:latin typeface="Arial"/>
                <a:ea typeface="Calibri"/>
              </a:rPr>
              <a:t>молозиві становить 20-25 г/л </a:t>
            </a:r>
            <a:endParaRPr b="0" lang="en-US" sz="2000" spc="-1" strike="noStrike">
              <a:latin typeface="Arial"/>
            </a:endParaRPr>
          </a:p>
          <a:p>
            <a:pPr marL="285840" indent="-28548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  <a:ea typeface="Calibri"/>
              </a:rPr>
              <a:t>У</a:t>
            </a:r>
            <a:r>
              <a:rPr b="0" lang="uk-UA" sz="2000" spc="-1" strike="noStrike">
                <a:latin typeface="Arial"/>
                <a:ea typeface="Calibri"/>
              </a:rPr>
              <a:t> зрілому молоці - у межах 5-20 г/л </a:t>
            </a:r>
            <a:r>
              <a:rPr b="0" i="1" lang="uk-UA" sz="2000" spc="-1" strike="noStrike">
                <a:latin typeface="Arial"/>
                <a:ea typeface="Calibri"/>
              </a:rPr>
              <a:t>(або приблизно 1,5-2,3 г/100 ккал, якщо вважати, що енергетична щільність грудного молока дорівнює 64 ккал/100 мл</a:t>
            </a:r>
            <a:r>
              <a:rPr b="0" i="1" lang="uk-UA" sz="2000" spc="-1" strike="noStrike">
                <a:solidFill>
                  <a:srgbClr val="000000"/>
                </a:solidFill>
                <a:latin typeface="Arial"/>
                <a:ea typeface="Calibri"/>
              </a:rPr>
              <a:t>)</a:t>
            </a:r>
            <a:endParaRPr b="0" lang="en-US" sz="2000" spc="-1" strike="noStrike">
              <a:latin typeface="Arial"/>
            </a:endParaRPr>
          </a:p>
          <a:p>
            <a:pPr marL="285840" indent="-28548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  <a:ea typeface="Calibri"/>
              </a:rPr>
              <a:t>Кількість 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  <a:ea typeface="Calibri"/>
              </a:rPr>
              <a:t>олігосахаридів жіночого молока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  <a:ea typeface="Calibri"/>
              </a:rPr>
              <a:t> залежать від гестаційного віку, тривалості лактації, харчування, прийому медикаментів та інших факторів</a:t>
            </a:r>
            <a:endParaRPr b="0" lang="en-US" sz="2000" spc="-1" strike="noStrike">
              <a:latin typeface="Arial"/>
            </a:endParaRPr>
          </a:p>
          <a:p>
            <a:pPr marL="285840" indent="-28548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  <a:ea typeface="Calibri"/>
              </a:rPr>
              <a:t>Більш високий рівень 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  <a:ea typeface="Calibri"/>
              </a:rPr>
              <a:t>олігосахаридів жіночого молока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  <a:ea typeface="Calibri"/>
              </a:rPr>
              <a:t> визнається у жінок, які народили передчасно</a:t>
            </a:r>
            <a:r>
              <a:rPr b="0" lang="uk-UA" sz="2000" spc="-1" strike="noStrike">
                <a:latin typeface="Arial"/>
                <a:ea typeface="Calibri"/>
              </a:rPr>
              <a:t> 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238" name="CustomShape 2"/>
          <p:cNvSpPr/>
          <p:nvPr/>
        </p:nvSpPr>
        <p:spPr>
          <a:xfrm>
            <a:off x="700560" y="762120"/>
            <a:ext cx="9676440" cy="577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uk-UA" sz="3200" spc="-1" strike="noStrike">
                <a:solidFill>
                  <a:srgbClr val="4d74ab"/>
                </a:solidFill>
                <a:latin typeface="Arial"/>
                <a:ea typeface="Calibri"/>
              </a:rPr>
              <a:t>Індивідуальність і різноманіття ОГМ у людини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239" name="CustomShape 3"/>
          <p:cNvSpPr/>
          <p:nvPr/>
        </p:nvSpPr>
        <p:spPr>
          <a:xfrm>
            <a:off x="616680" y="6361560"/>
            <a:ext cx="1146852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r">
              <a:lnSpc>
                <a:spcPct val="100000"/>
              </a:lnSpc>
            </a:pPr>
            <a:r>
              <a:rPr b="0" lang="en-GB" sz="900" spc="-1" strike="noStrike">
                <a:solidFill>
                  <a:srgbClr val="000000"/>
                </a:solidFill>
                <a:latin typeface="Arial"/>
                <a:ea typeface="Calibri"/>
              </a:rPr>
              <a:t>Bode L. Human milk oligosaccharides: Every baby needs a sugar mama. Glycobiology. 2012; 22 (9): 1147–1162. doi: 10.1093/glycob/cws074. Kunz C, Kuntz S, Rudloff S. Bioactivity of human milk oligosaccharides. In: Moreno FM, Sanz ML, eds. Food Oligosaccharides: Production, Analysis and Bioactivity. 1st ed. John Wiley &amp; Sons, Ltd., 2014.</a:t>
            </a:r>
            <a:endParaRPr b="0" lang="en-US" sz="900" spc="-1" strike="noStrike">
              <a:latin typeface="Arial"/>
            </a:endParaRPr>
          </a:p>
        </p:txBody>
      </p:sp>
      <p:pic>
        <p:nvPicPr>
          <p:cNvPr id="240" name="Picture 1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</p:blipFill>
        <p:spPr>
          <a:xfrm>
            <a:off x="11366640" y="6032520"/>
            <a:ext cx="609120" cy="609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advTm="43000" p14:dur="2000"/>
    </mc:Choice>
    <mc:Fallback>
      <p:transition spd="slow" advTm="43000"/>
    </mc:Fallback>
  </mc:AlternateContent>
  <p:timing>
    <p:tnLst>
      <p:par>
        <p:cTn id="31" dur="indefinite" restart="never" nodeType="tmRoot">
          <p:childTnLst>
            <p:seq>
              <p:cTn id="32" dur="indefinite" nodeType="mainSeq"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nodeType="afterEffect" fill="hold" presetClass="mediacall">
                                  <p:stCondLst>
                                    <p:cond delay="0"/>
                                  </p:stCondLst>
                                  <p:childTnLst>
                                    <p:cmd type="call">
                                      <p:cBhvr>
                                        <p:cTn id="36" dur="1" fill="hold"/>
                                        <p:tgtEl>
                                          <p:spTgt spid="2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CustomShape 1"/>
          <p:cNvSpPr/>
          <p:nvPr/>
        </p:nvSpPr>
        <p:spPr>
          <a:xfrm>
            <a:off x="748080" y="2229840"/>
            <a:ext cx="10912320" cy="283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marL="343080" indent="-34272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О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  <a:ea typeface="Calibri"/>
              </a:rPr>
              <a:t>лігосахариди жіночого молока </a:t>
            </a:r>
            <a:r>
              <a:rPr b="1" lang="uk-UA" sz="2000" spc="-1" strike="noStrike">
                <a:solidFill>
                  <a:srgbClr val="000000"/>
                </a:solidFill>
                <a:latin typeface="Arial"/>
                <a:ea typeface="Calibri"/>
              </a:rPr>
              <a:t>не перетравлюються 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  <a:ea typeface="Calibri"/>
              </a:rPr>
              <a:t>в тонкому кишечнику через відсутність у людини ферментів для їх розщеплення.</a:t>
            </a:r>
            <a:endParaRPr b="0" lang="en-US" sz="2000" spc="-1" strike="noStrike">
              <a:latin typeface="Arial"/>
            </a:endParaRPr>
          </a:p>
          <a:p>
            <a:pPr marL="343080" indent="-34272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  <a:ea typeface="Calibri"/>
              </a:rPr>
              <a:t>Визначається стійкість олігосахаридів жіночого молока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Calibri"/>
              </a:rPr>
              <a:t> до 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  <a:ea typeface="Calibri"/>
              </a:rPr>
              <a:t>низьких значень </a:t>
            </a:r>
            <a:r>
              <a:rPr b="0" lang="pl-PL" sz="2000" spc="-1" strike="noStrike">
                <a:solidFill>
                  <a:srgbClr val="000000"/>
                </a:solidFill>
                <a:latin typeface="Arial"/>
                <a:ea typeface="Calibri"/>
              </a:rPr>
              <a:t>pH 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  <a:ea typeface="Calibri"/>
              </a:rPr>
              <a:t>шлунку, панкреатичним і кишковим ферментам була встановлена 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Calibri"/>
              </a:rPr>
              <a:t>як в </a:t>
            </a:r>
            <a:r>
              <a:rPr b="0" lang="pl-PL" sz="2000" spc="-1" strike="noStrike">
                <a:solidFill>
                  <a:srgbClr val="000000"/>
                </a:solidFill>
                <a:latin typeface="Arial"/>
                <a:ea typeface="Calibri"/>
              </a:rPr>
              <a:t>in vitro, 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Calibri"/>
              </a:rPr>
              <a:t>так і в </a:t>
            </a:r>
            <a:r>
              <a:rPr b="0" lang="pl-PL" sz="2000" spc="-1" strike="noStrike">
                <a:solidFill>
                  <a:srgbClr val="000000"/>
                </a:solidFill>
                <a:latin typeface="Arial"/>
                <a:ea typeface="Calibri"/>
              </a:rPr>
              <a:t>in vivo.</a:t>
            </a:r>
            <a:endParaRPr b="0" lang="en-US" sz="2000" spc="-1" strike="noStrike">
              <a:latin typeface="Arial"/>
            </a:endParaRPr>
          </a:p>
          <a:p>
            <a:pPr marL="343080" indent="-34272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  <a:ea typeface="Calibri"/>
              </a:rPr>
              <a:t>Приблизно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Calibri"/>
              </a:rPr>
              <a:t> </a:t>
            </a:r>
            <a:r>
              <a:rPr b="1" lang="ru-RU" sz="2000" spc="-1" strike="noStrike">
                <a:solidFill>
                  <a:srgbClr val="000000"/>
                </a:solidFill>
                <a:latin typeface="Arial"/>
                <a:ea typeface="Calibri"/>
              </a:rPr>
              <a:t>1% - 2% 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  <a:ea typeface="Calibri"/>
              </a:rPr>
              <a:t>олігосахаридів жіночого молока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Calibri"/>
              </a:rPr>
              <a:t> </a:t>
            </a:r>
            <a:r>
              <a:rPr b="1" lang="uk-UA" sz="2000" spc="-1" strike="noStrike">
                <a:solidFill>
                  <a:srgbClr val="000000"/>
                </a:solidFill>
                <a:latin typeface="Arial"/>
                <a:ea typeface="Calibri"/>
              </a:rPr>
              <a:t>абсорбується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  <a:ea typeface="Calibri"/>
              </a:rPr>
              <a:t> в тонкому і товстому кишечнику і включаються в системний </a:t>
            </a:r>
            <a:r>
              <a:rPr b="0" lang="ru-RU" sz="2000" spc="-1" strike="noStrike">
                <a:solidFill>
                  <a:srgbClr val="000000"/>
                </a:solidFill>
                <a:latin typeface="Arial"/>
                <a:ea typeface="Calibri"/>
              </a:rPr>
              <a:t>кровоток.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242" name="CustomShape 2"/>
          <p:cNvSpPr/>
          <p:nvPr/>
        </p:nvSpPr>
        <p:spPr>
          <a:xfrm>
            <a:off x="939600" y="6488280"/>
            <a:ext cx="11010960" cy="227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r">
              <a:lnSpc>
                <a:spcPct val="100000"/>
              </a:lnSpc>
            </a:pPr>
            <a:r>
              <a:rPr b="0" lang="pl-PL" sz="900" spc="-1" strike="noStrike">
                <a:solidFill>
                  <a:srgbClr val="000000"/>
                </a:solidFill>
                <a:latin typeface="Arial"/>
              </a:rPr>
              <a:t>1 Ruhaak et al.  Anal Bioanal Chem 2014; 2 Rudloff et al. Acta Paediatr 1996; 3 Rudloff et al. Glycobiology 2006; 4 Rudloff et al. Br J Nutr 2012; 5 Obermeieret al. Environ Health Stud 1999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243" name="CustomShape 3"/>
          <p:cNvSpPr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44" name="CustomShape 4"/>
          <p:cNvSpPr/>
          <p:nvPr/>
        </p:nvSpPr>
        <p:spPr>
          <a:xfrm>
            <a:off x="554040" y="735480"/>
            <a:ext cx="9822960" cy="577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just">
              <a:lnSpc>
                <a:spcPct val="100000"/>
              </a:lnSpc>
              <a:spcBef>
                <a:spcPts val="601"/>
              </a:spcBef>
              <a:spcAft>
                <a:spcPts val="300"/>
              </a:spcAft>
            </a:pPr>
            <a:r>
              <a:rPr b="0" lang="uk-UA" sz="3200" spc="-1" strike="noStrike">
                <a:solidFill>
                  <a:srgbClr val="4d74ab"/>
                </a:solidFill>
                <a:latin typeface="Arial"/>
                <a:ea typeface="Calibri"/>
              </a:rPr>
              <a:t>Метаболізм олігосахаридів грудного молока</a:t>
            </a:r>
            <a:endParaRPr b="0" lang="en-US" sz="3200" spc="-1" strike="noStrike">
              <a:latin typeface="Arial"/>
            </a:endParaRPr>
          </a:p>
        </p:txBody>
      </p:sp>
      <p:pic>
        <p:nvPicPr>
          <p:cNvPr id="245" name="Picture 1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</p:blipFill>
        <p:spPr>
          <a:xfrm>
            <a:off x="11366640" y="6032520"/>
            <a:ext cx="609120" cy="609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advTm="36000" p14:dur="2000"/>
    </mc:Choice>
    <mc:Fallback>
      <p:transition spd="slow" advTm="36000"/>
    </mc:Fallback>
  </mc:AlternateContent>
  <p:timing>
    <p:tnLst>
      <p:par>
        <p:cTn id="37" dur="indefinite" restart="never" nodeType="tmRoot">
          <p:childTnLst>
            <p:seq>
              <p:cTn id="38" dur="indefinite" nodeType="mainSeq"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nodeType="afterEffect" fill="hold" presetClass="mediacall">
                                  <p:stCondLst>
                                    <p:cond delay="0"/>
                                  </p:stCondLst>
                                  <p:childTnLst>
                                    <p:cmd type="call">
                                      <p:cBhvr>
                                        <p:cTn id="42" dur="1" fill="hold"/>
                                        <p:tgtEl>
                                          <p:spTgt spid="2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CustomShape 1"/>
          <p:cNvSpPr/>
          <p:nvPr/>
        </p:nvSpPr>
        <p:spPr>
          <a:xfrm>
            <a:off x="649800" y="522720"/>
            <a:ext cx="9695160" cy="577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just">
              <a:lnSpc>
                <a:spcPct val="100000"/>
              </a:lnSpc>
              <a:spcBef>
                <a:spcPts val="601"/>
              </a:spcBef>
              <a:spcAft>
                <a:spcPts val="300"/>
              </a:spcAft>
            </a:pPr>
            <a:r>
              <a:rPr b="0" lang="uk-UA" sz="3200" spc="-1" strike="noStrike">
                <a:solidFill>
                  <a:srgbClr val="4d74ab"/>
                </a:solidFill>
                <a:latin typeface="Arial"/>
                <a:ea typeface="Calibri"/>
              </a:rPr>
              <a:t>Структура олігосахаридів грудного молока (ОГМ)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247" name="CustomShape 2"/>
          <p:cNvSpPr/>
          <p:nvPr/>
        </p:nvSpPr>
        <p:spPr>
          <a:xfrm>
            <a:off x="850320" y="1566360"/>
            <a:ext cx="11217240" cy="4662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uk-UA" sz="2400" spc="-1" strike="noStrike">
                <a:solidFill>
                  <a:srgbClr val="000000"/>
                </a:solidFill>
                <a:latin typeface="Arial"/>
                <a:ea typeface="Calibri"/>
              </a:rPr>
              <a:t>Олігосахариди грудного молока синтезуються з 5 моноцукрів:</a:t>
            </a:r>
            <a:endParaRPr b="0" lang="en-US" sz="2400" spc="-1" strike="noStrike">
              <a:latin typeface="Arial"/>
            </a:endParaRPr>
          </a:p>
          <a:p>
            <a:pPr marL="457200">
              <a:lnSpc>
                <a:spcPct val="150000"/>
              </a:lnSpc>
            </a:pPr>
            <a:r>
              <a:rPr b="0" lang="uk-UA" sz="2400" spc="-1" strike="noStrike">
                <a:solidFill>
                  <a:srgbClr val="000000"/>
                </a:solidFill>
                <a:latin typeface="Arial"/>
                <a:ea typeface="Calibri"/>
              </a:rPr>
              <a:t>       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  <a:ea typeface="Calibri"/>
              </a:rPr>
              <a:t>глюкоза</a:t>
            </a:r>
            <a:endParaRPr b="0" lang="en-US" sz="2000" spc="-1" strike="noStrike">
              <a:latin typeface="Arial"/>
            </a:endParaRPr>
          </a:p>
          <a:p>
            <a:pPr marL="457200">
              <a:lnSpc>
                <a:spcPct val="150000"/>
              </a:lnSpc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  <a:ea typeface="Calibri"/>
              </a:rPr>
              <a:t>        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  <a:ea typeface="Calibri"/>
              </a:rPr>
              <a:t>галактоза</a:t>
            </a:r>
            <a:endParaRPr b="0" lang="en-US" sz="2000" spc="-1" strike="noStrike">
              <a:latin typeface="Arial"/>
            </a:endParaRPr>
          </a:p>
          <a:p>
            <a:pPr marL="457200">
              <a:lnSpc>
                <a:spcPct val="150000"/>
              </a:lnSpc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  <a:ea typeface="Calibri"/>
              </a:rPr>
              <a:t>       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Calibri"/>
              </a:rPr>
              <a:t>N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  <a:ea typeface="Calibri"/>
              </a:rPr>
              <a:t>-ацетил-глюкозамін</a:t>
            </a:r>
            <a:endParaRPr b="0" lang="en-US" sz="2000" spc="-1" strike="noStrike">
              <a:latin typeface="Arial"/>
            </a:endParaRPr>
          </a:p>
          <a:p>
            <a:pPr marL="457200">
              <a:lnSpc>
                <a:spcPct val="150000"/>
              </a:lnSpc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  <a:ea typeface="Calibri"/>
              </a:rPr>
              <a:t>        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  <a:ea typeface="Calibri"/>
              </a:rPr>
              <a:t>фукоза</a:t>
            </a:r>
            <a:endParaRPr b="0" lang="en-US" sz="2000" spc="-1" strike="noStrike">
              <a:latin typeface="Arial"/>
            </a:endParaRPr>
          </a:p>
          <a:p>
            <a:pPr marL="457200">
              <a:lnSpc>
                <a:spcPct val="150000"/>
              </a:lnSpc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  <a:ea typeface="Calibri"/>
              </a:rPr>
              <a:t>       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Calibri"/>
              </a:rPr>
              <a:t>N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  <a:ea typeface="Calibri"/>
              </a:rPr>
              <a:t>-ацетилнейрамінова кислота (похідна сіалової кислоти)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50000"/>
              </a:lnSpc>
            </a:pPr>
            <a:endParaRPr b="0" lang="en-US" sz="2000" spc="-1" strike="noStrike">
              <a:latin typeface="Arial"/>
            </a:endParaRPr>
          </a:p>
          <a:p>
            <a:pPr marL="343080" indent="-34272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  <a:ea typeface="Calibri"/>
              </a:rPr>
              <a:t>Основа кожного 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  <a:ea typeface="Calibri"/>
              </a:rPr>
              <a:t>олігосахариду жіночого молока є лактозне ядро (глюкоза+галактоза)</a:t>
            </a:r>
            <a:endParaRPr b="0" lang="en-US" sz="2000" spc="-1" strike="noStrike">
              <a:latin typeface="Arial"/>
            </a:endParaRPr>
          </a:p>
          <a:p>
            <a:pPr marL="343080" indent="-34272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  <a:ea typeface="Calibri"/>
              </a:rPr>
              <a:t>Якщо олігосахарид немає 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Calibri"/>
              </a:rPr>
              <a:t>N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  <a:ea typeface="Calibri"/>
              </a:rPr>
              <a:t>-ацетил-глюкозаміну, фукози або сіалової кислоти, то це НЕ олігосахарид грудного молока</a:t>
            </a:r>
            <a:endParaRPr b="0" lang="en-US" sz="2000" spc="-1" strike="noStrike">
              <a:latin typeface="Arial"/>
            </a:endParaRPr>
          </a:p>
        </p:txBody>
      </p:sp>
      <p:pic>
        <p:nvPicPr>
          <p:cNvPr id="248" name="Image 11" descr=""/>
          <p:cNvPicPr/>
          <p:nvPr/>
        </p:nvPicPr>
        <p:blipFill>
          <a:blip r:embed="rId1"/>
          <a:stretch/>
        </p:blipFill>
        <p:spPr>
          <a:xfrm>
            <a:off x="1210320" y="2100960"/>
            <a:ext cx="398160" cy="2270520"/>
          </a:xfrm>
          <a:prstGeom prst="rect">
            <a:avLst/>
          </a:prstGeom>
          <a:ln w="0">
            <a:noFill/>
          </a:ln>
        </p:spPr>
      </p:pic>
      <p:pic>
        <p:nvPicPr>
          <p:cNvPr id="249" name="Picture 1" descr="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r:embed="rId3"/>
              </p:ext>
            </p:extLst>
          </p:nvPr>
        </p:nvPicPr>
        <p:blipFill>
          <a:blip r:embed="rId4"/>
        </p:blipFill>
        <p:spPr>
          <a:xfrm>
            <a:off x="11366640" y="6032520"/>
            <a:ext cx="609120" cy="609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advTm="38000" p14:dur="2000"/>
    </mc:Choice>
    <mc:Fallback>
      <p:transition spd="slow" advTm="38000"/>
    </mc:Fallback>
  </mc:AlternateContent>
  <p:timing>
    <p:tnLst>
      <p:par>
        <p:cTn id="43" dur="indefinite" restart="never" nodeType="tmRoot">
          <p:childTnLst>
            <p:seq>
              <p:cTn id="44" dur="indefinite" nodeType="mainSeq"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nodeType="afterEffect" fill="hold" presetClass="mediacall">
                                  <p:stCondLst>
                                    <p:cond delay="0"/>
                                  </p:stCondLst>
                                  <p:childTnLst>
                                    <p:cmd type="call">
                                      <p:cBhvr>
                                        <p:cTn id="48" dur="1" fill="hold"/>
                                        <p:tgtEl>
                                          <p:spTgt spid="2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Content Placeholder 4" descr=""/>
          <p:cNvPicPr/>
          <p:nvPr/>
        </p:nvPicPr>
        <p:blipFill>
          <a:blip r:embed="rId1"/>
          <a:srcRect l="3343" t="1886" r="2992" b="3588"/>
          <a:stretch/>
        </p:blipFill>
        <p:spPr>
          <a:xfrm>
            <a:off x="2050200" y="1614600"/>
            <a:ext cx="7668000" cy="3423960"/>
          </a:xfrm>
          <a:prstGeom prst="rect">
            <a:avLst/>
          </a:prstGeom>
          <a:ln w="0">
            <a:noFill/>
          </a:ln>
        </p:spPr>
      </p:pic>
      <p:sp>
        <p:nvSpPr>
          <p:cNvPr id="251" name="CustomShape 1"/>
          <p:cNvSpPr/>
          <p:nvPr/>
        </p:nvSpPr>
        <p:spPr>
          <a:xfrm>
            <a:off x="649800" y="522720"/>
            <a:ext cx="9408240" cy="106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  <a:spcBef>
                <a:spcPts val="601"/>
              </a:spcBef>
              <a:spcAft>
                <a:spcPts val="300"/>
              </a:spcAft>
            </a:pPr>
            <a:r>
              <a:rPr b="0" lang="uk-UA" sz="3200" spc="-1" strike="noStrike">
                <a:solidFill>
                  <a:srgbClr val="4d74ab"/>
                </a:solidFill>
                <a:latin typeface="Arial"/>
              </a:rPr>
              <a:t>ГОС/ФОС ні структурно, ні функціонально не є еквівалентом </a:t>
            </a:r>
            <a:r>
              <a:rPr b="0" lang="uk-UA" sz="3200" spc="-1" strike="noStrike">
                <a:solidFill>
                  <a:srgbClr val="0070c0"/>
                </a:solidFill>
                <a:latin typeface="Arial"/>
              </a:rPr>
              <a:t>о</a:t>
            </a:r>
            <a:r>
              <a:rPr b="0" lang="uk-UA" sz="3200" spc="-1" strike="noStrike">
                <a:solidFill>
                  <a:srgbClr val="0070c0"/>
                </a:solidFill>
                <a:latin typeface="Arial"/>
                <a:ea typeface="Calibri"/>
              </a:rPr>
              <a:t>лігосахаридів жіночого молока 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252" name="CustomShape 2"/>
          <p:cNvSpPr/>
          <p:nvPr/>
        </p:nvSpPr>
        <p:spPr>
          <a:xfrm>
            <a:off x="649800" y="5243400"/>
            <a:ext cx="9636840" cy="100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marL="343080" indent="-34272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Галактоолігосахарид складається тільки з глюкози та галактози</a:t>
            </a:r>
            <a:endParaRPr b="0" lang="en-US" sz="2000" spc="-1" strike="noStrike">
              <a:latin typeface="Arial"/>
            </a:endParaRPr>
          </a:p>
          <a:p>
            <a:pPr marL="343080" indent="-34272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Фруктоолігосахарид це глюкоза доповнена ланцюжком з декількох фруктоз </a:t>
            </a:r>
            <a:endParaRPr b="0" lang="en-US" sz="2000" spc="-1" strike="noStrike">
              <a:latin typeface="Arial"/>
            </a:endParaRPr>
          </a:p>
        </p:txBody>
      </p:sp>
      <p:pic>
        <p:nvPicPr>
          <p:cNvPr id="253" name="Picture 1" descr="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r:embed="rId3"/>
              </p:ext>
            </p:extLst>
          </p:nvPr>
        </p:nvPicPr>
        <p:blipFill>
          <a:blip r:embed="rId4"/>
        </p:blipFill>
        <p:spPr>
          <a:xfrm>
            <a:off x="11366640" y="6032520"/>
            <a:ext cx="609120" cy="609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advTm="18000" p14:dur="2000"/>
    </mc:Choice>
    <mc:Fallback>
      <p:transition spd="slow" advTm="18000"/>
    </mc:Fallback>
  </mc:AlternateContent>
  <p:timing>
    <p:tnLst>
      <p:par>
        <p:cTn id="49" dur="indefinite" restart="never" nodeType="tmRoot">
          <p:childTnLst>
            <p:seq>
              <p:cTn id="50" dur="indefinite" nodeType="mainSeq"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nodeType="afterEffect" fill="hold" presetClass="mediacall">
                                  <p:stCondLst>
                                    <p:cond delay="0"/>
                                  </p:stCondLst>
                                  <p:childTnLst>
                                    <p:cmd type="call">
                                      <p:cBhvr>
                                        <p:cTn id="54" dur="1" fill="hold"/>
                                        <p:tgtEl>
                                          <p:spTgt spid="2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CustomShape 1"/>
          <p:cNvSpPr/>
          <p:nvPr/>
        </p:nvSpPr>
        <p:spPr>
          <a:xfrm>
            <a:off x="5328360" y="2654280"/>
            <a:ext cx="6466320" cy="191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marL="457200" indent="-456840">
              <a:lnSpc>
                <a:spcPct val="150000"/>
              </a:lnSpc>
              <a:buClr>
                <a:srgbClr val="000000"/>
              </a:buClr>
              <a:buFont typeface="Arial"/>
              <a:buAutoNum type="arabicPeriod"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Фукозильовані (нейтральні) (2’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FL, DFL)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 – 35-50%</a:t>
            </a:r>
            <a:endParaRPr b="0" lang="en-US" sz="2000" spc="-1" strike="noStrike">
              <a:latin typeface="Arial"/>
            </a:endParaRPr>
          </a:p>
          <a:p>
            <a:pPr marL="457200" indent="-456840">
              <a:lnSpc>
                <a:spcPct val="150000"/>
              </a:lnSpc>
              <a:buClr>
                <a:srgbClr val="000000"/>
              </a:buClr>
              <a:buFont typeface="Arial"/>
              <a:buAutoNum type="arabicPeriod"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Не фукозильовані (нейтральні) (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LNT)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 – 42-55%</a:t>
            </a:r>
            <a:endParaRPr b="0" lang="en-US" sz="2000" spc="-1" strike="noStrike">
              <a:latin typeface="Arial"/>
            </a:endParaRPr>
          </a:p>
          <a:p>
            <a:pPr marL="457200" indent="-456840">
              <a:lnSpc>
                <a:spcPct val="150000"/>
              </a:lnSpc>
              <a:buClr>
                <a:srgbClr val="000000"/>
              </a:buClr>
              <a:buFont typeface="Arial"/>
              <a:buAutoNum type="arabicPeriod"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Сіалізовані (кислі) (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6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’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SL, 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3’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SL)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 – 12-14%</a:t>
            </a:r>
            <a:endParaRPr b="0" lang="en-US" sz="2000" spc="-1" strike="noStrike">
              <a:latin typeface="Arial"/>
            </a:endParaRPr>
          </a:p>
          <a:p>
            <a:pPr algn="ctr">
              <a:lnSpc>
                <a:spcPct val="150000"/>
              </a:lnSpc>
            </a:pPr>
            <a:r>
              <a:rPr b="0" lang="uk-UA" sz="2000" spc="-1" strike="noStrike">
                <a:solidFill>
                  <a:srgbClr val="c00000"/>
                </a:solidFill>
                <a:latin typeface="Arial"/>
              </a:rPr>
              <a:t>Комбінації ГОС/ФОС в грудному молоці немає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255" name="CustomShape 2"/>
          <p:cNvSpPr/>
          <p:nvPr/>
        </p:nvSpPr>
        <p:spPr>
          <a:xfrm>
            <a:off x="320400" y="6221520"/>
            <a:ext cx="7880760" cy="394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900" spc="-1" strike="noStrike">
                <a:solidFill>
                  <a:srgbClr val="5b616b"/>
                </a:solidFill>
                <a:latin typeface="BlinkMacSystemFont"/>
              </a:rPr>
              <a:t>The Mean of Milk: A Review of Human Milk Oligosaccharide Concentrations throughout Lactation, </a:t>
            </a:r>
            <a:r>
              <a:rPr b="0" lang="en-US" sz="900" spc="-1" strike="noStrike" u="sng">
                <a:solidFill>
                  <a:srgbClr val="2998e3"/>
                </a:solidFill>
                <a:uFillTx/>
                <a:latin typeface="BlinkMacSystemFont"/>
                <a:hlinkClick r:id="rId1"/>
              </a:rPr>
              <a:t>Buket</a:t>
            </a:r>
            <a:r>
              <a:rPr b="0" lang="en-US" sz="900" spc="-1" strike="noStrike" u="sng">
                <a:solidFill>
                  <a:srgbClr val="2998e3"/>
                </a:solidFill>
                <a:uFillTx/>
                <a:latin typeface="BlinkMacSystemFont"/>
                <a:hlinkClick r:id="rId2"/>
              </a:rPr>
              <a:t> </a:t>
            </a:r>
            <a:r>
              <a:rPr b="0" lang="en-US" sz="900" spc="-1" strike="noStrike" u="sng">
                <a:solidFill>
                  <a:srgbClr val="2998e3"/>
                </a:solidFill>
                <a:uFillTx/>
                <a:latin typeface="BlinkMacSystemFont"/>
                <a:hlinkClick r:id="rId3"/>
              </a:rPr>
              <a:t>Soyyılmaz</a:t>
            </a:r>
            <a:r>
              <a:rPr b="0" lang="en-US" sz="900" spc="-1" strike="noStrike">
                <a:solidFill>
                  <a:srgbClr val="5b616b"/>
                </a:solidFill>
                <a:latin typeface="BlinkMacSystemFont"/>
              </a:rPr>
              <a:t> </a:t>
            </a:r>
            <a:r>
              <a:rPr b="0" lang="en-US" sz="900" spc="-1" strike="noStrike" u="sng">
                <a:solidFill>
                  <a:srgbClr val="2998e3"/>
                </a:solidFill>
                <a:uFillTx/>
                <a:latin typeface="BlinkMacSystemFont"/>
                <a:hlinkClick r:id="rId4"/>
              </a:rPr>
              <a:t>1</a:t>
            </a:r>
            <a:r>
              <a:rPr b="0" lang="en-US" sz="900" spc="-1" strike="noStrike">
                <a:solidFill>
                  <a:srgbClr val="5b616b"/>
                </a:solidFill>
                <a:latin typeface="BlinkMacSystemFont"/>
              </a:rPr>
              <a:t>, </a:t>
            </a:r>
            <a:r>
              <a:rPr b="0" lang="en-US" sz="900" spc="-1" strike="noStrike" u="sng">
                <a:solidFill>
                  <a:srgbClr val="2998e3"/>
                </a:solidFill>
                <a:uFillTx/>
                <a:latin typeface="BlinkMacSystemFont"/>
                <a:hlinkClick r:id="rId5"/>
              </a:rPr>
              <a:t>Marta Hanna </a:t>
            </a:r>
            <a:r>
              <a:rPr b="0" lang="en-US" sz="900" spc="-1" strike="noStrike" u="sng">
                <a:solidFill>
                  <a:srgbClr val="2998e3"/>
                </a:solidFill>
                <a:uFillTx/>
                <a:latin typeface="BlinkMacSystemFont"/>
                <a:hlinkClick r:id="rId6"/>
              </a:rPr>
              <a:t>Mikš</a:t>
            </a:r>
            <a:r>
              <a:rPr b="0" lang="en-US" sz="900" spc="-1" strike="noStrike">
                <a:solidFill>
                  <a:srgbClr val="5b616b"/>
                </a:solidFill>
                <a:latin typeface="BlinkMacSystemFont"/>
              </a:rPr>
              <a:t> </a:t>
            </a:r>
            <a:r>
              <a:rPr b="0" lang="en-US" sz="900" spc="-1" strike="noStrike" u="sng">
                <a:solidFill>
                  <a:srgbClr val="2998e3"/>
                </a:solidFill>
                <a:uFillTx/>
                <a:latin typeface="BlinkMacSystemFont"/>
                <a:hlinkClick r:id="rId7"/>
              </a:rPr>
              <a:t>1</a:t>
            </a:r>
            <a:r>
              <a:rPr b="0" lang="en-US" sz="900" spc="-1" strike="noStrike">
                <a:solidFill>
                  <a:srgbClr val="5b616b"/>
                </a:solidFill>
                <a:latin typeface="BlinkMacSystemFont"/>
              </a:rPr>
              <a:t> </a:t>
            </a:r>
            <a:r>
              <a:rPr b="0" lang="en-US" sz="900" spc="-1" strike="noStrike" u="sng">
                <a:solidFill>
                  <a:srgbClr val="2998e3"/>
                </a:solidFill>
                <a:uFillTx/>
                <a:latin typeface="BlinkMacSystemFont"/>
                <a:hlinkClick r:id="rId8"/>
              </a:rPr>
              <a:t>2</a:t>
            </a:r>
            <a:r>
              <a:rPr b="0" lang="en-US" sz="900" spc="-1" strike="noStrike">
                <a:solidFill>
                  <a:srgbClr val="5b616b"/>
                </a:solidFill>
                <a:latin typeface="BlinkMacSystemFont"/>
              </a:rPr>
              <a:t>, </a:t>
            </a:r>
            <a:r>
              <a:rPr b="0" lang="en-US" sz="900" spc="-1" strike="noStrike" u="sng">
                <a:solidFill>
                  <a:srgbClr val="2998e3"/>
                </a:solidFill>
                <a:uFillTx/>
                <a:latin typeface="BlinkMacSystemFont"/>
                <a:hlinkClick r:id="rId9"/>
              </a:rPr>
              <a:t>Christoph Hermann </a:t>
            </a:r>
            <a:r>
              <a:rPr b="0" lang="en-US" sz="900" spc="-1" strike="noStrike" u="sng">
                <a:solidFill>
                  <a:srgbClr val="2998e3"/>
                </a:solidFill>
                <a:uFillTx/>
                <a:latin typeface="BlinkMacSystemFont"/>
                <a:hlinkClick r:id="rId10"/>
              </a:rPr>
              <a:t>Röhrig</a:t>
            </a:r>
            <a:r>
              <a:rPr b="0" lang="en-US" sz="900" spc="-1" strike="noStrike">
                <a:solidFill>
                  <a:srgbClr val="5b616b"/>
                </a:solidFill>
                <a:latin typeface="BlinkMacSystemFont"/>
              </a:rPr>
              <a:t> </a:t>
            </a:r>
            <a:r>
              <a:rPr b="0" lang="en-US" sz="900" spc="-1" strike="noStrike" u="sng">
                <a:solidFill>
                  <a:srgbClr val="2998e3"/>
                </a:solidFill>
                <a:uFillTx/>
                <a:latin typeface="BlinkMacSystemFont"/>
                <a:hlinkClick r:id="rId11"/>
              </a:rPr>
              <a:t>1</a:t>
            </a:r>
            <a:r>
              <a:rPr b="0" lang="en-US" sz="900" spc="-1" strike="noStrike">
                <a:solidFill>
                  <a:srgbClr val="5b616b"/>
                </a:solidFill>
                <a:latin typeface="BlinkMacSystemFont"/>
              </a:rPr>
              <a:t>, </a:t>
            </a:r>
            <a:r>
              <a:rPr b="0" lang="en-US" sz="900" spc="-1" strike="noStrike" u="sng">
                <a:solidFill>
                  <a:srgbClr val="2998e3"/>
                </a:solidFill>
                <a:uFillTx/>
                <a:latin typeface="BlinkMacSystemFont"/>
                <a:hlinkClick r:id="rId12"/>
              </a:rPr>
              <a:t>Martin </a:t>
            </a:r>
            <a:r>
              <a:rPr b="0" lang="en-US" sz="900" spc="-1" strike="noStrike" u="sng">
                <a:solidFill>
                  <a:srgbClr val="2998e3"/>
                </a:solidFill>
                <a:uFillTx/>
                <a:latin typeface="BlinkMacSystemFont"/>
                <a:hlinkClick r:id="rId13"/>
              </a:rPr>
              <a:t>Matwiejuk</a:t>
            </a:r>
            <a:r>
              <a:rPr b="0" lang="en-US" sz="900" spc="-1" strike="noStrike">
                <a:solidFill>
                  <a:srgbClr val="5b616b"/>
                </a:solidFill>
                <a:latin typeface="BlinkMacSystemFont"/>
              </a:rPr>
              <a:t> </a:t>
            </a:r>
            <a:r>
              <a:rPr b="0" lang="en-US" sz="900" spc="-1" strike="noStrike" u="sng">
                <a:solidFill>
                  <a:srgbClr val="2998e3"/>
                </a:solidFill>
                <a:uFillTx/>
                <a:latin typeface="BlinkMacSystemFont"/>
                <a:hlinkClick r:id="rId14"/>
              </a:rPr>
              <a:t>1</a:t>
            </a:r>
            <a:r>
              <a:rPr b="0" lang="en-US" sz="900" spc="-1" strike="noStrike">
                <a:solidFill>
                  <a:srgbClr val="5b616b"/>
                </a:solidFill>
                <a:latin typeface="BlinkMacSystemFont"/>
              </a:rPr>
              <a:t>, </a:t>
            </a:r>
            <a:r>
              <a:rPr b="0" lang="en-US" sz="900" spc="-1" strike="noStrike" u="sng">
                <a:solidFill>
                  <a:srgbClr val="2998e3"/>
                </a:solidFill>
                <a:uFillTx/>
                <a:latin typeface="BlinkMacSystemFont"/>
                <a:hlinkClick r:id="rId15"/>
              </a:rPr>
              <a:t>Agnes </a:t>
            </a:r>
            <a:r>
              <a:rPr b="0" lang="en-US" sz="900" spc="-1" strike="noStrike" u="sng">
                <a:solidFill>
                  <a:srgbClr val="2998e3"/>
                </a:solidFill>
                <a:uFillTx/>
                <a:latin typeface="BlinkMacSystemFont"/>
                <a:hlinkClick r:id="rId16"/>
              </a:rPr>
              <a:t>Meszaros-Matwiejuk</a:t>
            </a:r>
            <a:r>
              <a:rPr b="0" lang="en-US" sz="900" spc="-1" strike="noStrike">
                <a:solidFill>
                  <a:srgbClr val="5b616b"/>
                </a:solidFill>
                <a:latin typeface="BlinkMacSystemFont"/>
              </a:rPr>
              <a:t> </a:t>
            </a:r>
            <a:r>
              <a:rPr b="0" lang="en-US" sz="900" spc="-1" strike="noStrike" u="sng">
                <a:solidFill>
                  <a:srgbClr val="2998e3"/>
                </a:solidFill>
                <a:uFillTx/>
                <a:latin typeface="BlinkMacSystemFont"/>
                <a:hlinkClick r:id="rId17"/>
              </a:rPr>
              <a:t>1</a:t>
            </a:r>
            <a:r>
              <a:rPr b="0" lang="en-US" sz="900" spc="-1" strike="noStrike">
                <a:solidFill>
                  <a:srgbClr val="5b616b"/>
                </a:solidFill>
                <a:latin typeface="BlinkMacSystemFont"/>
              </a:rPr>
              <a:t>, </a:t>
            </a:r>
            <a:r>
              <a:rPr b="0" lang="en-US" sz="900" spc="-1" strike="noStrike" u="sng">
                <a:solidFill>
                  <a:srgbClr val="2998e3"/>
                </a:solidFill>
                <a:uFillTx/>
                <a:latin typeface="BlinkMacSystemFont"/>
                <a:hlinkClick r:id="rId18"/>
              </a:rPr>
              <a:t>Louise Kristine </a:t>
            </a:r>
            <a:r>
              <a:rPr b="0" lang="en-US" sz="900" spc="-1" strike="noStrike" u="sng">
                <a:solidFill>
                  <a:srgbClr val="2998e3"/>
                </a:solidFill>
                <a:uFillTx/>
                <a:latin typeface="BlinkMacSystemFont"/>
                <a:hlinkClick r:id="rId19"/>
              </a:rPr>
              <a:t>Vigsnæs</a:t>
            </a:r>
            <a:r>
              <a:rPr b="0" lang="en-US" sz="900" spc="-1" strike="noStrike">
                <a:solidFill>
                  <a:srgbClr val="5b616b"/>
                </a:solidFill>
                <a:latin typeface="BlinkMacSystemFont"/>
              </a:rPr>
              <a:t>, 2021 Aug 9;13(8):2737.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256" name="CustomShape 3"/>
          <p:cNvSpPr/>
          <p:nvPr/>
        </p:nvSpPr>
        <p:spPr>
          <a:xfrm>
            <a:off x="870480" y="408240"/>
            <a:ext cx="9588600" cy="116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>
              <a:lnSpc>
                <a:spcPct val="110000"/>
              </a:lnSpc>
            </a:pPr>
            <a:r>
              <a:rPr b="0" lang="uk-UA" sz="3200" spc="-1" strike="noStrike">
                <a:solidFill>
                  <a:srgbClr val="0070c0"/>
                </a:solidFill>
                <a:latin typeface="Arial"/>
              </a:rPr>
              <a:t>ОГМ </a:t>
            </a:r>
            <a:r>
              <a:rPr b="0" lang="uk-UA" sz="3200" spc="-1" strike="noStrike">
                <a:solidFill>
                  <a:srgbClr val="4d74ab"/>
                </a:solidFill>
                <a:latin typeface="Arial"/>
              </a:rPr>
              <a:t>в грудному молоці ділять на 3 родини</a:t>
            </a:r>
            <a:endParaRPr b="0" lang="en-US" sz="3200" spc="-1" strike="noStrike">
              <a:latin typeface="Arial"/>
            </a:endParaRPr>
          </a:p>
        </p:txBody>
      </p:sp>
      <p:pic>
        <p:nvPicPr>
          <p:cNvPr id="257" name="Picture 5" descr="Chart, pie chart&#10;&#10;Description automatically generated"/>
          <p:cNvPicPr/>
          <p:nvPr/>
        </p:nvPicPr>
        <p:blipFill>
          <a:blip r:embed="rId20"/>
          <a:stretch/>
        </p:blipFill>
        <p:spPr>
          <a:xfrm>
            <a:off x="649440" y="1924560"/>
            <a:ext cx="4497120" cy="4008960"/>
          </a:xfrm>
          <a:prstGeom prst="rect">
            <a:avLst/>
          </a:prstGeom>
          <a:ln w="0">
            <a:noFill/>
          </a:ln>
        </p:spPr>
      </p:pic>
      <p:pic>
        <p:nvPicPr>
          <p:cNvPr id="258" name="Picture 1" descr="">
            <a:hlinkClick r:id="" action="ppaction://media"/>
          </p:cNvPr>
          <p:cNvPicPr/>
          <p:nvPr>
            <a:videoFile r:link="rId21"/>
            <p:extLst>
              <p:ext uri="{DAA4B4D4-6D71-4841-9C94-3DE7FCFB9230}">
                <p14:media r:embed="rId22"/>
              </p:ext>
            </p:extLst>
          </p:nvPr>
        </p:nvPicPr>
        <p:blipFill>
          <a:blip r:embed="rId23"/>
        </p:blipFill>
        <p:spPr>
          <a:xfrm>
            <a:off x="11366640" y="6032520"/>
            <a:ext cx="609120" cy="609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advTm="25000" p14:dur="2000"/>
    </mc:Choice>
    <mc:Fallback>
      <p:transition spd="slow" advTm="25000"/>
    </mc:Fallback>
  </mc:AlternateContent>
  <p:timing>
    <p:tnLst>
      <p:par>
        <p:cTn id="55" dur="indefinite" restart="never" nodeType="tmRoot">
          <p:childTnLst>
            <p:seq>
              <p:cTn id="56" dur="indefinite" nodeType="mainSeq"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nodeType="afterEffect" fill="hold" presetClass="mediacall">
                                  <p:stCondLst>
                                    <p:cond delay="0"/>
                                  </p:stCondLst>
                                  <p:childTnLst>
                                    <p:cmd type="call">
                                      <p:cBhvr>
                                        <p:cTn id="60" dur="1" fill="hold"/>
                                        <p:tgtEl>
                                          <p:spTgt spid="2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CustomShape 1"/>
          <p:cNvSpPr/>
          <p:nvPr/>
        </p:nvSpPr>
        <p:spPr>
          <a:xfrm>
            <a:off x="876600" y="2571480"/>
            <a:ext cx="10971000" cy="347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  <a:ea typeface="Calibri"/>
              </a:rPr>
              <a:t>Відмінність у складі 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  <a:ea typeface="Calibri"/>
              </a:rPr>
              <a:t>олігосахаридів жіночого молока пов’язані з наявністю або відсутністю у матері 2 генів:</a:t>
            </a:r>
            <a:endParaRPr b="0" lang="en-US" sz="2000" spc="-1" strike="noStrike">
              <a:latin typeface="Arial"/>
            </a:endParaRPr>
          </a:p>
          <a:p>
            <a:pPr lvl="1" marL="914400" indent="-456840">
              <a:lnSpc>
                <a:spcPct val="150000"/>
              </a:lnSpc>
              <a:buClr>
                <a:srgbClr val="000000"/>
              </a:buClr>
              <a:buFont typeface="Arial"/>
              <a:buAutoNum type="arabicPeriod"/>
            </a:pPr>
            <a:r>
              <a:rPr b="1" lang="uk-UA" sz="2000" spc="-1" strike="noStrike">
                <a:solidFill>
                  <a:srgbClr val="000000"/>
                </a:solidFill>
                <a:latin typeface="Arial"/>
                <a:ea typeface="Calibri"/>
              </a:rPr>
              <a:t>секреторного гена 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  <a:ea typeface="Calibri"/>
              </a:rPr>
              <a:t>(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Calibri"/>
              </a:rPr>
              <a:t>Se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  <a:ea typeface="Calibri"/>
              </a:rPr>
              <a:t>) – кодує синтез фукозилтрансферази-2 (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Calibri"/>
              </a:rPr>
              <a:t>FUT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  <a:ea typeface="Calibri"/>
              </a:rPr>
              <a:t>-2). </a:t>
            </a:r>
            <a:endParaRPr b="0" lang="en-US" sz="2000" spc="-1" strike="noStrike">
              <a:latin typeface="Arial"/>
            </a:endParaRPr>
          </a:p>
          <a:p>
            <a:pPr marL="914400">
              <a:lnSpc>
                <a:spcPct val="150000"/>
              </a:lnSpc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  <a:ea typeface="Calibri"/>
              </a:rPr>
              <a:t>Відзначається знижений вміст або відсутність 2-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Calibri"/>
              </a:rPr>
              <a:t>FL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  <a:ea typeface="Calibri"/>
              </a:rPr>
              <a:t> (фукозилактоза)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Calibri"/>
              </a:rPr>
              <a:t>.</a:t>
            </a:r>
            <a:endParaRPr b="0" lang="en-US" sz="2000" spc="-1" strike="noStrike">
              <a:latin typeface="Arial"/>
            </a:endParaRPr>
          </a:p>
          <a:p>
            <a:pPr lvl="1" marL="914400" indent="-456840">
              <a:lnSpc>
                <a:spcPct val="150000"/>
              </a:lnSpc>
              <a:buClr>
                <a:srgbClr val="000000"/>
              </a:buClr>
              <a:buFont typeface="Arial"/>
              <a:buAutoNum type="arabicPeriod"/>
            </a:pPr>
            <a:r>
              <a:rPr b="1" lang="uk-UA" sz="2000" spc="-1" strike="noStrike">
                <a:solidFill>
                  <a:srgbClr val="000000"/>
                </a:solidFill>
                <a:latin typeface="Arial"/>
                <a:ea typeface="Calibri"/>
              </a:rPr>
              <a:t>гена </a:t>
            </a:r>
            <a:r>
              <a:rPr b="1" lang="en-US" sz="2000" spc="-1" strike="noStrike">
                <a:solidFill>
                  <a:srgbClr val="000000"/>
                </a:solidFill>
                <a:latin typeface="Arial"/>
                <a:ea typeface="Calibri"/>
              </a:rPr>
              <a:t>Lewis</a:t>
            </a:r>
            <a:r>
              <a:rPr b="1" lang="uk-UA" sz="2000" spc="-1" strike="noStrike">
                <a:solidFill>
                  <a:srgbClr val="000000"/>
                </a:solidFill>
                <a:latin typeface="Arial"/>
                <a:ea typeface="Calibri"/>
              </a:rPr>
              <a:t> 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  <a:ea typeface="Calibri"/>
              </a:rPr>
              <a:t>(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Calibri"/>
              </a:rPr>
              <a:t>Le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  <a:ea typeface="Calibri"/>
              </a:rPr>
              <a:t>) – кодує синтез фукозилтрансферази-3 (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Calibri"/>
              </a:rPr>
              <a:t>FUT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  <a:ea typeface="Calibri"/>
              </a:rPr>
              <a:t>-3). </a:t>
            </a:r>
            <a:endParaRPr b="0" lang="en-US" sz="2000" spc="-1" strike="noStrike">
              <a:latin typeface="Arial"/>
            </a:endParaRPr>
          </a:p>
          <a:p>
            <a:pPr marL="914400">
              <a:lnSpc>
                <a:spcPct val="150000"/>
              </a:lnSpc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  <a:ea typeface="Calibri"/>
              </a:rPr>
              <a:t>Відзначається знижений вміст або відсутність 3-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Calibri"/>
              </a:rPr>
              <a:t>FL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  <a:ea typeface="Calibri"/>
              </a:rPr>
              <a:t> (фукозилактоза)</a:t>
            </a:r>
            <a:r>
              <a:rPr b="0" lang="en-US" sz="2000" spc="-1" strike="noStrike">
                <a:solidFill>
                  <a:srgbClr val="000000"/>
                </a:solidFill>
                <a:latin typeface="Arial"/>
                <a:ea typeface="Calibri"/>
              </a:rPr>
              <a:t>.</a:t>
            </a:r>
            <a:endParaRPr b="0" lang="en-US" sz="2000" spc="-1" strike="noStrike">
              <a:latin typeface="Arial"/>
            </a:endParaRPr>
          </a:p>
          <a:p>
            <a:pPr marL="457200">
              <a:lnSpc>
                <a:spcPct val="100000"/>
              </a:lnSpc>
            </a:pP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000" spc="-1" strike="noStrike">
              <a:latin typeface="Arial"/>
            </a:endParaRPr>
          </a:p>
        </p:txBody>
      </p:sp>
      <p:sp>
        <p:nvSpPr>
          <p:cNvPr id="260" name="CustomShape 2"/>
          <p:cNvSpPr/>
          <p:nvPr/>
        </p:nvSpPr>
        <p:spPr>
          <a:xfrm>
            <a:off x="632160" y="6476400"/>
            <a:ext cx="1145988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r">
              <a:lnSpc>
                <a:spcPct val="100000"/>
              </a:lnSpc>
            </a:pPr>
            <a:r>
              <a:rPr b="0" lang="en-GB" sz="900" spc="-1" strike="noStrike">
                <a:solidFill>
                  <a:srgbClr val="000000"/>
                </a:solidFill>
                <a:latin typeface="Times New Roman"/>
                <a:ea typeface="Calibri"/>
              </a:rPr>
              <a:t>Vandenplas Y, Berger B, Carnielli VP, Ksiazyk J, Lagström H, Sanchez Luna M, et al. Human milk oligosaccharides: 2′-fucosyllactose (2′-FL) and lacto-N-neotetraose (lnnt) in infant formula.Nutrients.2018; 24;10(9).pii: E1161. doi: 10.3390/nu10091161.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261" name="CustomShape 3"/>
          <p:cNvSpPr/>
          <p:nvPr/>
        </p:nvSpPr>
        <p:spPr>
          <a:xfrm>
            <a:off x="649800" y="522720"/>
            <a:ext cx="9408240" cy="106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just">
              <a:lnSpc>
                <a:spcPct val="100000"/>
              </a:lnSpc>
              <a:spcBef>
                <a:spcPts val="601"/>
              </a:spcBef>
              <a:spcAft>
                <a:spcPts val="300"/>
              </a:spcAft>
            </a:pPr>
            <a:r>
              <a:rPr b="0" lang="uk-UA" sz="3200" spc="-1" strike="noStrike">
                <a:solidFill>
                  <a:srgbClr val="4d74ab"/>
                </a:solidFill>
                <a:latin typeface="Arial"/>
                <a:ea typeface="Calibri"/>
              </a:rPr>
              <a:t>Значні варіації у складі </a:t>
            </a:r>
            <a:r>
              <a:rPr b="0" lang="uk-UA" sz="3200" spc="-1" strike="noStrike">
                <a:solidFill>
                  <a:srgbClr val="0070c0"/>
                </a:solidFill>
                <a:latin typeface="Arial"/>
                <a:ea typeface="Calibri"/>
              </a:rPr>
              <a:t>ОГМ</a:t>
            </a:r>
            <a:r>
              <a:rPr b="0" lang="uk-UA" sz="3200" spc="-1" strike="noStrike">
                <a:solidFill>
                  <a:srgbClr val="4d74ab"/>
                </a:solidFill>
                <a:latin typeface="Arial"/>
                <a:ea typeface="Calibri"/>
              </a:rPr>
              <a:t> пов'язані із секреторним статусом матері</a:t>
            </a:r>
            <a:endParaRPr b="0" lang="en-US" sz="3200" spc="-1" strike="noStrike">
              <a:latin typeface="Arial"/>
            </a:endParaRPr>
          </a:p>
        </p:txBody>
      </p:sp>
      <p:pic>
        <p:nvPicPr>
          <p:cNvPr id="262" name="Picture 1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</p:blipFill>
        <p:spPr>
          <a:xfrm>
            <a:off x="11366640" y="6032520"/>
            <a:ext cx="609120" cy="609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advTm="37000" p14:dur="2000"/>
    </mc:Choice>
    <mc:Fallback>
      <p:transition spd="slow" advTm="37000"/>
    </mc:Fallback>
  </mc:AlternateContent>
  <p:timing>
    <p:tnLst>
      <p:par>
        <p:cTn id="61" dur="indefinite" restart="never" nodeType="tmRoot">
          <p:childTnLst>
            <p:seq>
              <p:cTn id="62" dur="indefinite" nodeType="mainSeq"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nodeType="afterEffect" fill="hold" presetClass="mediacall">
                                  <p:stCondLst>
                                    <p:cond delay="0"/>
                                  </p:stCondLst>
                                  <p:childTnLst>
                                    <p:cmd type="call">
                                      <p:cBhvr>
                                        <p:cTn id="66" dur="1" fill="hold"/>
                                        <p:tgtEl>
                                          <p:spTgt spid="26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CustomShape 1"/>
          <p:cNvSpPr/>
          <p:nvPr/>
        </p:nvSpPr>
        <p:spPr>
          <a:xfrm>
            <a:off x="444240" y="518040"/>
            <a:ext cx="9964440" cy="94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uk-UA" sz="2800" spc="-1" strike="noStrike">
                <a:solidFill>
                  <a:srgbClr val="4d74ab"/>
                </a:solidFill>
                <a:latin typeface="Arial"/>
              </a:rPr>
              <a:t>Залежно від активності експресії ферментів </a:t>
            </a:r>
            <a:r>
              <a:rPr b="0" lang="en-US" sz="2800" spc="-1" strike="noStrike">
                <a:solidFill>
                  <a:srgbClr val="4d74ab"/>
                </a:solidFill>
                <a:latin typeface="Arial"/>
              </a:rPr>
              <a:t>FUT2 </a:t>
            </a:r>
            <a:r>
              <a:rPr b="0" lang="ru-RU" sz="2800" spc="-1" strike="noStrike">
                <a:solidFill>
                  <a:srgbClr val="4d74ab"/>
                </a:solidFill>
                <a:latin typeface="Arial"/>
              </a:rPr>
              <a:t>і </a:t>
            </a:r>
            <a:r>
              <a:rPr b="0" lang="en-US" sz="2800" spc="-1" strike="noStrike">
                <a:solidFill>
                  <a:srgbClr val="4d74ab"/>
                </a:solidFill>
                <a:latin typeface="Arial"/>
              </a:rPr>
              <a:t>FUT3 </a:t>
            </a:r>
            <a:r>
              <a:rPr b="0" lang="uk-UA" sz="2800" spc="-1" strike="noStrike">
                <a:solidFill>
                  <a:srgbClr val="4d74ab"/>
                </a:solidFill>
                <a:latin typeface="Arial"/>
              </a:rPr>
              <a:t>жінки можуть бути розділені на 4 групи</a:t>
            </a:r>
            <a:endParaRPr b="0" lang="en-US" sz="2800" spc="-1" strike="noStrike">
              <a:latin typeface="Arial"/>
            </a:endParaRPr>
          </a:p>
        </p:txBody>
      </p:sp>
      <p:sp>
        <p:nvSpPr>
          <p:cNvPr id="264" name="CustomShape 2"/>
          <p:cNvSpPr/>
          <p:nvPr/>
        </p:nvSpPr>
        <p:spPr>
          <a:xfrm>
            <a:off x="444240" y="6564960"/>
            <a:ext cx="11406960" cy="21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r">
              <a:lnSpc>
                <a:spcPct val="100000"/>
              </a:lnSpc>
            </a:pPr>
            <a:r>
              <a:rPr b="0" lang="en-GB" sz="800" spc="-1" strike="noStrike">
                <a:solidFill>
                  <a:srgbClr val="000000"/>
                </a:solidFill>
                <a:latin typeface="Times New Roman"/>
                <a:ea typeface="Calibri"/>
              </a:rPr>
              <a:t>Vandenplas Y, Berger B, Carnielli VP, Ksiazyk J, Lagström H, Sanchez Luna M, et al. Human milk oligosaccharides: 2′-fucosyllactose (2′-FL) and lacto-N-neotetraose (lnnt) in infant formula.Nutrients.2018; 24;10(9).pii: E1161. doi: 10.3390/nu10091161.</a:t>
            </a:r>
            <a:endParaRPr b="0" lang="en-US" sz="800" spc="-1" strike="noStrike">
              <a:latin typeface="Arial"/>
            </a:endParaRPr>
          </a:p>
        </p:txBody>
      </p:sp>
      <p:sp>
        <p:nvSpPr>
          <p:cNvPr id="265" name="CustomShape 3"/>
          <p:cNvSpPr/>
          <p:nvPr/>
        </p:nvSpPr>
        <p:spPr>
          <a:xfrm>
            <a:off x="925920" y="1798200"/>
            <a:ext cx="4650120" cy="63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marL="457200" algn="ctr">
              <a:lnSpc>
                <a:spcPct val="100000"/>
              </a:lnSpc>
            </a:pPr>
            <a:r>
              <a:rPr b="1" lang="uk-UA" sz="1800" spc="-1" strike="noStrike">
                <a:solidFill>
                  <a:srgbClr val="000000"/>
                </a:solidFill>
                <a:latin typeface="Arial"/>
              </a:rPr>
              <a:t>1. Льюїс позитивний секреторний тип </a:t>
            </a:r>
            <a:r>
              <a:rPr b="1" lang="ru-RU" sz="1800" spc="-1" strike="noStrike">
                <a:solidFill>
                  <a:srgbClr val="000000"/>
                </a:solidFill>
                <a:latin typeface="Arial"/>
              </a:rPr>
              <a:t>(</a:t>
            </a:r>
            <a:r>
              <a:rPr b="1" lang="en-US" sz="1800" spc="-1" strike="noStrike">
                <a:solidFill>
                  <a:srgbClr val="000000"/>
                </a:solidFill>
                <a:latin typeface="Arial"/>
              </a:rPr>
              <a:t>Se+/Le+</a:t>
            </a:r>
            <a:r>
              <a:rPr b="1" lang="ru-RU" sz="1800" spc="-1" strike="noStrike">
                <a:solidFill>
                  <a:srgbClr val="000000"/>
                </a:solidFill>
                <a:latin typeface="Arial"/>
              </a:rPr>
              <a:t>)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66" name="CustomShape 4"/>
          <p:cNvSpPr/>
          <p:nvPr/>
        </p:nvSpPr>
        <p:spPr>
          <a:xfrm>
            <a:off x="956880" y="5638680"/>
            <a:ext cx="4968720" cy="63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marL="457200" algn="ctr">
              <a:lnSpc>
                <a:spcPct val="100000"/>
              </a:lnSpc>
            </a:pPr>
            <a:r>
              <a:rPr b="1" lang="uk-UA" sz="1800" spc="-1" strike="noStrike">
                <a:solidFill>
                  <a:srgbClr val="000000"/>
                </a:solidFill>
                <a:latin typeface="Arial"/>
              </a:rPr>
              <a:t>2. Льюїс негативний секреторний тип </a:t>
            </a:r>
            <a:endParaRPr b="0" lang="en-US" sz="1800" spc="-1" strike="noStrike">
              <a:latin typeface="Arial"/>
            </a:endParaRPr>
          </a:p>
          <a:p>
            <a:pPr marL="457200"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latin typeface="Arial"/>
              </a:rPr>
              <a:t>(</a:t>
            </a:r>
            <a:r>
              <a:rPr b="1" lang="en-US" sz="1800" spc="-1" strike="noStrike">
                <a:solidFill>
                  <a:srgbClr val="000000"/>
                </a:solidFill>
                <a:latin typeface="Arial"/>
              </a:rPr>
              <a:t>Se-/Le+</a:t>
            </a:r>
            <a:r>
              <a:rPr b="1" lang="ru-RU" sz="1800" spc="-1" strike="noStrike">
                <a:solidFill>
                  <a:srgbClr val="000000"/>
                </a:solidFill>
                <a:latin typeface="Arial"/>
              </a:rPr>
              <a:t>)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67" name="CustomShape 5"/>
          <p:cNvSpPr/>
          <p:nvPr/>
        </p:nvSpPr>
        <p:spPr>
          <a:xfrm>
            <a:off x="5866560" y="1814040"/>
            <a:ext cx="4871880" cy="63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marL="457200" algn="ctr">
              <a:lnSpc>
                <a:spcPct val="100000"/>
              </a:lnSpc>
            </a:pPr>
            <a:r>
              <a:rPr b="1" lang="uk-UA" sz="1800" spc="-1" strike="noStrike">
                <a:solidFill>
                  <a:srgbClr val="000000"/>
                </a:solidFill>
                <a:latin typeface="Arial"/>
              </a:rPr>
              <a:t>3. Льюїс позитивний несекреторний тип </a:t>
            </a:r>
            <a:r>
              <a:rPr b="1" lang="ru-RU" sz="1800" spc="-1" strike="noStrike">
                <a:solidFill>
                  <a:srgbClr val="000000"/>
                </a:solidFill>
                <a:latin typeface="Arial"/>
              </a:rPr>
              <a:t>(</a:t>
            </a:r>
            <a:r>
              <a:rPr b="1" lang="en-US" sz="1800" spc="-1" strike="noStrike">
                <a:solidFill>
                  <a:srgbClr val="000000"/>
                </a:solidFill>
                <a:latin typeface="Arial"/>
              </a:rPr>
              <a:t>Se+/Le-</a:t>
            </a:r>
            <a:r>
              <a:rPr b="1" lang="ru-RU" sz="1800" spc="-1" strike="noStrike">
                <a:solidFill>
                  <a:srgbClr val="000000"/>
                </a:solidFill>
                <a:latin typeface="Arial"/>
              </a:rPr>
              <a:t>)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68" name="CustomShape 6"/>
          <p:cNvSpPr/>
          <p:nvPr/>
        </p:nvSpPr>
        <p:spPr>
          <a:xfrm>
            <a:off x="6091200" y="5693760"/>
            <a:ext cx="4871880" cy="63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marL="457200" algn="ctr">
              <a:lnSpc>
                <a:spcPct val="100000"/>
              </a:lnSpc>
            </a:pPr>
            <a:r>
              <a:rPr b="1" lang="uk-UA" sz="1800" spc="-1" strike="noStrike">
                <a:solidFill>
                  <a:srgbClr val="000000"/>
                </a:solidFill>
                <a:latin typeface="Arial"/>
              </a:rPr>
              <a:t>4. Льюїс негативний несекреторний тип </a:t>
            </a:r>
            <a:r>
              <a:rPr b="1" lang="ru-RU" sz="1800" spc="-1" strike="noStrike">
                <a:solidFill>
                  <a:srgbClr val="000000"/>
                </a:solidFill>
                <a:latin typeface="Arial"/>
              </a:rPr>
              <a:t>(</a:t>
            </a:r>
            <a:r>
              <a:rPr b="1" lang="en-US" sz="1800" spc="-1" strike="noStrike">
                <a:solidFill>
                  <a:srgbClr val="000000"/>
                </a:solidFill>
                <a:latin typeface="Arial"/>
              </a:rPr>
              <a:t>Se-/Le-</a:t>
            </a:r>
            <a:r>
              <a:rPr b="1" lang="ru-RU" sz="1800" spc="-1" strike="noStrike">
                <a:solidFill>
                  <a:srgbClr val="000000"/>
                </a:solidFill>
                <a:latin typeface="Arial"/>
              </a:rPr>
              <a:t>)</a:t>
            </a:r>
            <a:endParaRPr b="0" lang="en-US" sz="1800" spc="-1" strike="noStrike">
              <a:latin typeface="Arial"/>
            </a:endParaRPr>
          </a:p>
        </p:txBody>
      </p:sp>
      <p:pic>
        <p:nvPicPr>
          <p:cNvPr id="269" name="Picture 12" descr=""/>
          <p:cNvPicPr/>
          <p:nvPr/>
        </p:nvPicPr>
        <p:blipFill>
          <a:blip r:embed="rId1"/>
          <a:stretch/>
        </p:blipFill>
        <p:spPr>
          <a:xfrm>
            <a:off x="2061720" y="2486520"/>
            <a:ext cx="7728120" cy="3146400"/>
          </a:xfrm>
          <a:prstGeom prst="rect">
            <a:avLst/>
          </a:prstGeom>
          <a:ln w="0">
            <a:noFill/>
          </a:ln>
        </p:spPr>
      </p:pic>
      <p:pic>
        <p:nvPicPr>
          <p:cNvPr id="270" name="Picture 1" descr="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r:embed="rId3"/>
              </p:ext>
            </p:extLst>
          </p:nvPr>
        </p:nvPicPr>
        <p:blipFill>
          <a:blip r:embed="rId4"/>
        </p:blipFill>
        <p:spPr>
          <a:xfrm>
            <a:off x="11366640" y="6032520"/>
            <a:ext cx="609120" cy="609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advTm="24000" p14:dur="2000"/>
    </mc:Choice>
    <mc:Fallback>
      <p:transition spd="slow" advTm="24000"/>
    </mc:Fallback>
  </mc:AlternateContent>
  <p:timing>
    <p:tnLst>
      <p:par>
        <p:cTn id="67" dur="indefinite" restart="never" nodeType="tmRoot">
          <p:childTnLst>
            <p:seq>
              <p:cTn id="68" dur="indefinite" nodeType="mainSeq"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nodeType="afterEffect" fill="hold" presetClass="mediacall">
                                  <p:stCondLst>
                                    <p:cond delay="0"/>
                                  </p:stCondLst>
                                  <p:childTnLst>
                                    <p:cmd type="call">
                                      <p:cBhvr>
                                        <p:cTn id="72" dur="1" fill="hold"/>
                                        <p:tgtEl>
                                          <p:spTgt spid="27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CustomShape 1"/>
          <p:cNvSpPr/>
          <p:nvPr/>
        </p:nvSpPr>
        <p:spPr>
          <a:xfrm>
            <a:off x="1041840" y="2257200"/>
            <a:ext cx="9898560" cy="100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marL="343080" indent="-34272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  <a:ea typeface="Calibri"/>
              </a:rPr>
              <a:t>70 % – Lewis-позитивні жінки з позитивним секреторним статусом (Se+/Le+) </a:t>
            </a:r>
            <a:endParaRPr b="0" lang="en-US" sz="2000" spc="-1" strike="noStrike">
              <a:latin typeface="Arial"/>
            </a:endParaRPr>
          </a:p>
          <a:p>
            <a:pPr marL="343080" indent="-34272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  <a:ea typeface="Calibri"/>
              </a:rPr>
              <a:t>5-10% – Lewis-негативні жінки з позитивним секреторним статусом (Se+/Le-) 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272" name="CustomShape 2"/>
          <p:cNvSpPr/>
          <p:nvPr/>
        </p:nvSpPr>
        <p:spPr>
          <a:xfrm>
            <a:off x="632160" y="6476400"/>
            <a:ext cx="1145988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r">
              <a:lnSpc>
                <a:spcPct val="100000"/>
              </a:lnSpc>
            </a:pPr>
            <a:r>
              <a:rPr b="0" lang="en-GB" sz="900" spc="-1" strike="noStrike">
                <a:solidFill>
                  <a:srgbClr val="000000"/>
                </a:solidFill>
                <a:latin typeface="Times New Roman"/>
                <a:ea typeface="Calibri"/>
              </a:rPr>
              <a:t>Vandenplas Y, Berger B, Carnielli VP, Ksiazyk J, Lagström H, Sanchez Luna M, et al. Human milk oligosaccharides: 2′-fucosyllactose (2′-FL) and lacto-N-neotetraose (lnnt) in infant formula.Nutrients.2018; 24;10(9).pii: E1161. doi: 10.3390/nu10091161.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273" name="CustomShape 3"/>
          <p:cNvSpPr/>
          <p:nvPr/>
        </p:nvSpPr>
        <p:spPr>
          <a:xfrm>
            <a:off x="649800" y="522720"/>
            <a:ext cx="9408240" cy="106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just">
              <a:lnSpc>
                <a:spcPct val="100000"/>
              </a:lnSpc>
              <a:spcBef>
                <a:spcPts val="601"/>
              </a:spcBef>
              <a:spcAft>
                <a:spcPts val="300"/>
              </a:spcAft>
            </a:pPr>
            <a:r>
              <a:rPr b="0" lang="uk-UA" sz="3200" spc="-1" strike="noStrike">
                <a:solidFill>
                  <a:srgbClr val="4d74ab"/>
                </a:solidFill>
                <a:latin typeface="Arial"/>
                <a:ea typeface="Calibri"/>
              </a:rPr>
              <a:t>80% європейських й американських жінок мають позитивний секреторний статус</a:t>
            </a:r>
            <a:endParaRPr b="0" lang="en-US" sz="3200" spc="-1" strike="noStrike">
              <a:latin typeface="Arial"/>
            </a:endParaRPr>
          </a:p>
        </p:txBody>
      </p:sp>
      <p:pic>
        <p:nvPicPr>
          <p:cNvPr id="274" name="Picture 4" descr=""/>
          <p:cNvPicPr/>
          <p:nvPr/>
        </p:nvPicPr>
        <p:blipFill>
          <a:blip r:embed="rId1"/>
          <a:srcRect l="0" t="0" r="0" b="51625"/>
          <a:stretch/>
        </p:blipFill>
        <p:spPr>
          <a:xfrm>
            <a:off x="1352160" y="3749760"/>
            <a:ext cx="9278280" cy="1827000"/>
          </a:xfrm>
          <a:prstGeom prst="rect">
            <a:avLst/>
          </a:prstGeom>
          <a:ln w="0">
            <a:noFill/>
          </a:ln>
        </p:spPr>
      </p:pic>
      <p:pic>
        <p:nvPicPr>
          <p:cNvPr id="275" name="Picture 1" descr="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r:embed="rId3"/>
              </p:ext>
            </p:extLst>
          </p:nvPr>
        </p:nvPicPr>
        <p:blipFill>
          <a:blip r:embed="rId4"/>
        </p:blipFill>
        <p:spPr>
          <a:xfrm>
            <a:off x="11366640" y="6032520"/>
            <a:ext cx="609120" cy="609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advTm="18000" p14:dur="2000"/>
    </mc:Choice>
    <mc:Fallback>
      <p:transition spd="slow" advTm="18000"/>
    </mc:Fallback>
  </mc:AlternateContent>
  <p:timing>
    <p:tnLst>
      <p:par>
        <p:cTn id="73" dur="indefinite" restart="never" nodeType="tmRoot">
          <p:childTnLst>
            <p:seq>
              <p:cTn id="74" dur="indefinite" nodeType="mainSeq"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nodeType="afterEffect" fill="hold" presetClass="mediacall">
                                  <p:stCondLst>
                                    <p:cond delay="0"/>
                                  </p:stCondLst>
                                  <p:childTnLst>
                                    <p:cmd type="call">
                                      <p:cBhvr>
                                        <p:cTn id="78" dur="1" fill="hold"/>
                                        <p:tgtEl>
                                          <p:spTgt spid="27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Picture 5" descr=""/>
          <p:cNvPicPr/>
          <p:nvPr/>
        </p:nvPicPr>
        <p:blipFill>
          <a:blip r:embed="rId1"/>
          <a:stretch/>
        </p:blipFill>
        <p:spPr>
          <a:xfrm>
            <a:off x="648720" y="1824840"/>
            <a:ext cx="8718480" cy="4807800"/>
          </a:xfrm>
          <a:prstGeom prst="rect">
            <a:avLst/>
          </a:prstGeom>
          <a:ln w="0">
            <a:noFill/>
          </a:ln>
        </p:spPr>
      </p:pic>
      <p:sp>
        <p:nvSpPr>
          <p:cNvPr id="277" name="CustomShape 1"/>
          <p:cNvSpPr/>
          <p:nvPr/>
        </p:nvSpPr>
        <p:spPr>
          <a:xfrm>
            <a:off x="476640" y="322560"/>
            <a:ext cx="10049040" cy="176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>
              <a:lnSpc>
                <a:spcPct val="100000"/>
              </a:lnSpc>
            </a:pPr>
            <a:r>
              <a:rPr b="0" lang="uk-UA" sz="3200" spc="-1" strike="noStrike">
                <a:solidFill>
                  <a:srgbClr val="4d74ab"/>
                </a:solidFill>
                <a:latin typeface="Arial"/>
              </a:rPr>
              <a:t>Різноманітна будова </a:t>
            </a:r>
            <a:r>
              <a:rPr b="0" lang="uk-UA" sz="3200" spc="-1" strike="noStrike">
                <a:solidFill>
                  <a:srgbClr val="0070c0"/>
                </a:solidFill>
                <a:latin typeface="Arial"/>
              </a:rPr>
              <a:t>ОГМ</a:t>
            </a:r>
            <a:r>
              <a:rPr b="0" lang="uk-UA" sz="3200" spc="-1" strike="noStrike">
                <a:solidFill>
                  <a:srgbClr val="4d74ab"/>
                </a:solidFill>
                <a:latin typeface="Arial"/>
              </a:rPr>
              <a:t> визначає різноманітність їх функцій 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278" name="CustomShape 2"/>
          <p:cNvSpPr/>
          <p:nvPr/>
        </p:nvSpPr>
        <p:spPr>
          <a:xfrm>
            <a:off x="7206120" y="2467800"/>
            <a:ext cx="4106520" cy="1005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80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% всіх 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о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  <a:ea typeface="Calibri"/>
              </a:rPr>
              <a:t>лігосахаридів жіночого молока представлені 12 типами, що найчастіше зустрічаються</a:t>
            </a:r>
            <a:endParaRPr b="0" lang="en-US" sz="2000" spc="-1" strike="noStrike">
              <a:latin typeface="Arial"/>
            </a:endParaRPr>
          </a:p>
        </p:txBody>
      </p:sp>
      <p:pic>
        <p:nvPicPr>
          <p:cNvPr id="279" name="Picture 1" descr="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r:embed="rId3"/>
              </p:ext>
            </p:extLst>
          </p:nvPr>
        </p:nvPicPr>
        <p:blipFill>
          <a:blip r:embed="rId4"/>
        </p:blipFill>
        <p:spPr>
          <a:xfrm>
            <a:off x="11366640" y="6032520"/>
            <a:ext cx="609120" cy="609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advTm="15000" p14:dur="2000"/>
    </mc:Choice>
    <mc:Fallback>
      <p:transition spd="slow" advTm="15000"/>
    </mc:Fallback>
  </mc:AlternateContent>
  <p:timing>
    <p:tnLst>
      <p:par>
        <p:cTn id="79" dur="indefinite" restart="never" nodeType="tmRoot">
          <p:childTnLst>
            <p:seq>
              <p:cTn id="80" dur="indefinite" nodeType="mainSeq"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nodeType="afterEffect" fill="hold" presetClass="mediacall">
                                  <p:stCondLst>
                                    <p:cond delay="0"/>
                                  </p:stCondLst>
                                  <p:childTnLst>
                                    <p:cmd type="call">
                                      <p:cBhvr>
                                        <p:cTn id="84" dur="1" fill="hold"/>
                                        <p:tgtEl>
                                          <p:spTgt spid="27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TextShape 1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Пряма дія 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</a:rPr>
              <a:t>о</a:t>
            </a:r>
            <a:r>
              <a:rPr b="0" lang="uk-UA" sz="2000" spc="-1" strike="noStrike">
                <a:solidFill>
                  <a:srgbClr val="000000"/>
                </a:solidFill>
                <a:latin typeface="Arial"/>
                <a:ea typeface="Calibri"/>
              </a:rPr>
              <a:t>лігосахаридів жіночого молока включає кілька напрямків, які забезпечують максимальний захист новонародженого: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240">
              <a:lnSpc>
                <a:spcPct val="15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  <a:ea typeface="Calibri"/>
              </a:rPr>
              <a:t>антиадгезивні та антимікробні властивості щодо цілого ряду патогенів;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240">
              <a:lnSpc>
                <a:spcPct val="15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  <a:ea typeface="Calibri"/>
              </a:rPr>
              <a:t>збереження цілісності кишкового бар'єру;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240">
              <a:lnSpc>
                <a:spcPct val="15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  <a:ea typeface="Calibri"/>
              </a:rPr>
              <a:t>зниження продукції прозапальних цитокінів;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240">
              <a:lnSpc>
                <a:spcPct val="15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  <a:ea typeface="Calibri"/>
              </a:rPr>
              <a:t>прямий імуномодулюючий вплив;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240">
              <a:lnSpc>
                <a:spcPct val="15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  <a:ea typeface="Calibri"/>
              </a:rPr>
              <a:t>дія на імунні клітини за допомогою ліганд;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240">
              <a:lnSpc>
                <a:spcPct val="15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uk-UA" sz="2000" spc="-1" strike="noStrike">
                <a:solidFill>
                  <a:srgbClr val="000000"/>
                </a:solidFill>
                <a:latin typeface="Arial"/>
                <a:ea typeface="Calibri"/>
              </a:rPr>
              <a:t>вплив на експресію генів.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1" name="TextShape 2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>
              <a:lnSpc>
                <a:spcPct val="90000"/>
              </a:lnSpc>
            </a:pPr>
            <a:r>
              <a:rPr b="0" lang="uk-UA" sz="3200" spc="-1" strike="noStrike">
                <a:solidFill>
                  <a:srgbClr val="4d74ab"/>
                </a:solidFill>
                <a:latin typeface="Arial"/>
              </a:rPr>
              <a:t>Функції олігосахаридів грудного молока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2" name="CustomShape 3"/>
          <p:cNvSpPr/>
          <p:nvPr/>
        </p:nvSpPr>
        <p:spPr>
          <a:xfrm>
            <a:off x="0" y="6492960"/>
            <a:ext cx="11829600" cy="24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r">
              <a:lnSpc>
                <a:spcPct val="100000"/>
              </a:lnSpc>
            </a:pPr>
            <a:r>
              <a:rPr b="0" lang="en-GB" sz="1000" spc="-1" strike="noStrike">
                <a:solidFill>
                  <a:srgbClr val="000000"/>
                </a:solidFill>
                <a:latin typeface="Arial"/>
                <a:ea typeface="Calibri"/>
              </a:rPr>
              <a:t>Bode L. Human milk oligosaccharides: every baby needs a sugar mama. Glycobiology 2012; 22 (9): 1147–62. Vandenplas Y, Berger B, Carnielli VP, Ksiazyk J, Lagström H, Sanchez Luna M, et al. </a:t>
            </a:r>
            <a:endParaRPr b="0" lang="en-US" sz="1000" spc="-1" strike="noStrike">
              <a:latin typeface="Arial"/>
            </a:endParaRPr>
          </a:p>
        </p:txBody>
      </p:sp>
      <p:pic>
        <p:nvPicPr>
          <p:cNvPr id="283" name="Picture 1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</p:blipFill>
        <p:spPr>
          <a:xfrm>
            <a:off x="11366640" y="6032520"/>
            <a:ext cx="609120" cy="609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advTm="30000" p14:dur="2000"/>
    </mc:Choice>
    <mc:Fallback>
      <p:transition spd="slow" advTm="30000"/>
    </mc:Fallback>
  </mc:AlternateContent>
  <p:timing>
    <p:tnLst>
      <p:par>
        <p:cTn id="85" dur="indefinite" restart="never" nodeType="tmRoot">
          <p:childTnLst>
            <p:seq>
              <p:cTn id="86" dur="indefinite" nodeType="mainSeq"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nodeType="afterEffect" fill="hold" presetClass="mediacall">
                                  <p:stCondLst>
                                    <p:cond delay="0"/>
                                  </p:stCondLst>
                                  <p:childTnLst>
                                    <p:cmd type="call">
                                      <p:cBhvr>
                                        <p:cTn id="90" dur="1" fill="hold"/>
                                        <p:tgtEl>
                                          <p:spTgt spid="28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CustomShape 1"/>
          <p:cNvSpPr/>
          <p:nvPr/>
        </p:nvSpPr>
        <p:spPr>
          <a:xfrm>
            <a:off x="6200640" y="3722040"/>
            <a:ext cx="4565520" cy="173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uk-UA" sz="1800" spc="-1" strike="noStrike">
                <a:solidFill>
                  <a:srgbClr val="000000"/>
                </a:solidFill>
                <a:latin typeface="Arial"/>
              </a:rPr>
              <a:t>О</a:t>
            </a:r>
            <a:r>
              <a:rPr b="0" lang="uk-UA" sz="1800" spc="-1" strike="noStrike">
                <a:solidFill>
                  <a:srgbClr val="000000"/>
                </a:solidFill>
                <a:latin typeface="Arial"/>
                <a:ea typeface="Calibri"/>
              </a:rPr>
              <a:t>лігосахариди жіночого молока</a:t>
            </a:r>
            <a:r>
              <a:rPr b="0" lang="en-GB" sz="1800" spc="-1" strike="noStrike">
                <a:solidFill>
                  <a:srgbClr val="808080"/>
                </a:solidFill>
                <a:latin typeface="Arial"/>
                <a:ea typeface="Calibri"/>
              </a:rPr>
              <a:t> </a:t>
            </a:r>
            <a:r>
              <a:rPr b="0" lang="uk-UA" sz="1800" spc="-1" strike="noStrike">
                <a:solidFill>
                  <a:srgbClr val="808080"/>
                </a:solidFill>
                <a:latin typeface="Arial"/>
                <a:ea typeface="Calibri"/>
              </a:rPr>
              <a:t>служать розчинними рецепторами-приманками для запобігання прикріпленню патогенів до поверхні слизової оболонки немовлят, </a:t>
            </a:r>
            <a:r>
              <a:rPr b="1" lang="uk-UA" sz="1800" spc="-1" strike="noStrike">
                <a:solidFill>
                  <a:srgbClr val="b2983f"/>
                </a:solidFill>
                <a:latin typeface="Arial"/>
                <a:ea typeface="Calibri"/>
              </a:rPr>
              <a:t>знижуючи ризик вірусних і бактеріальних інфекцій</a:t>
            </a:r>
            <a:r>
              <a:rPr b="1" lang="en-GB" sz="1800" spc="-1" strike="noStrike" baseline="30000">
                <a:solidFill>
                  <a:srgbClr val="b2983f"/>
                </a:solidFill>
                <a:latin typeface="Arial"/>
                <a:ea typeface="Calibri"/>
              </a:rPr>
              <a:t>8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85" name="CustomShape 2"/>
          <p:cNvSpPr/>
          <p:nvPr/>
        </p:nvSpPr>
        <p:spPr>
          <a:xfrm>
            <a:off x="128160" y="750600"/>
            <a:ext cx="10427760" cy="907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>
              <a:lnSpc>
                <a:spcPct val="100000"/>
              </a:lnSpc>
              <a:spcBef>
                <a:spcPts val="601"/>
              </a:spcBef>
            </a:pPr>
            <a:r>
              <a:rPr b="0" lang="uk-UA" sz="3200" spc="-1" strike="noStrike">
                <a:solidFill>
                  <a:srgbClr val="0070c0"/>
                </a:solidFill>
                <a:latin typeface="Foco"/>
              </a:rPr>
              <a:t>ОГМ</a:t>
            </a:r>
            <a:r>
              <a:rPr b="1" lang="uk-UA" sz="3200" spc="-1" strike="noStrike">
                <a:solidFill>
                  <a:srgbClr val="0070c0"/>
                </a:solidFill>
                <a:latin typeface="Foco"/>
              </a:rPr>
              <a:t> </a:t>
            </a:r>
            <a:r>
              <a:rPr b="0" lang="uk-UA" sz="3200" spc="-1" strike="noStrike">
                <a:solidFill>
                  <a:srgbClr val="4d74ab"/>
                </a:solidFill>
                <a:latin typeface="Arial"/>
              </a:rPr>
              <a:t>допомагають знизити ризик вірусних і бактеріальних інфекцій</a:t>
            </a:r>
            <a:endParaRPr b="0" lang="en-US" sz="3200" spc="-1" strike="noStrike">
              <a:latin typeface="Arial"/>
            </a:endParaRPr>
          </a:p>
        </p:txBody>
      </p:sp>
      <p:pic>
        <p:nvPicPr>
          <p:cNvPr id="286" name="Image 14" descr=""/>
          <p:cNvPicPr/>
          <p:nvPr/>
        </p:nvPicPr>
        <p:blipFill>
          <a:blip r:embed="rId1"/>
          <a:stretch/>
        </p:blipFill>
        <p:spPr>
          <a:xfrm>
            <a:off x="975960" y="1802520"/>
            <a:ext cx="5173920" cy="3659040"/>
          </a:xfrm>
          <a:prstGeom prst="rect">
            <a:avLst/>
          </a:prstGeom>
          <a:ln w="0">
            <a:noFill/>
          </a:ln>
        </p:spPr>
      </p:pic>
      <p:grpSp>
        <p:nvGrpSpPr>
          <p:cNvPr id="287" name="Group 3"/>
          <p:cNvGrpSpPr/>
          <p:nvPr/>
        </p:nvGrpSpPr>
        <p:grpSpPr>
          <a:xfrm>
            <a:off x="6889680" y="1715040"/>
            <a:ext cx="1479960" cy="1953720"/>
            <a:chOff x="6889680" y="1715040"/>
            <a:chExt cx="1479960" cy="1953720"/>
          </a:xfrm>
        </p:grpSpPr>
        <p:pic>
          <p:nvPicPr>
            <p:cNvPr id="288" name="Image 16" descr=""/>
            <p:cNvPicPr/>
            <p:nvPr/>
          </p:nvPicPr>
          <p:blipFill>
            <a:blip r:embed="rId2"/>
            <a:stretch/>
          </p:blipFill>
          <p:spPr>
            <a:xfrm rot="10800000">
              <a:off x="7394040" y="1715040"/>
              <a:ext cx="471600" cy="3783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89" name="Image 17" descr=""/>
            <p:cNvPicPr/>
            <p:nvPr/>
          </p:nvPicPr>
          <p:blipFill>
            <a:blip r:embed="rId3"/>
            <a:stretch/>
          </p:blipFill>
          <p:spPr>
            <a:xfrm>
              <a:off x="6889680" y="2188800"/>
              <a:ext cx="1479960" cy="14799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90" name="Image 18" descr=""/>
            <p:cNvPicPr/>
            <p:nvPr/>
          </p:nvPicPr>
          <p:blipFill>
            <a:blip r:embed="rId4"/>
            <a:stretch/>
          </p:blipFill>
          <p:spPr>
            <a:xfrm>
              <a:off x="7316280" y="2631600"/>
              <a:ext cx="626040" cy="59472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291" name="CustomShape 4"/>
          <p:cNvSpPr/>
          <p:nvPr/>
        </p:nvSpPr>
        <p:spPr>
          <a:xfrm>
            <a:off x="1929240" y="4582440"/>
            <a:ext cx="770040" cy="36468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uk-UA" sz="900" spc="-1" strike="noStrike">
                <a:solidFill>
                  <a:srgbClr val="000000"/>
                </a:solidFill>
                <a:latin typeface="Arial"/>
              </a:rPr>
              <a:t>Потенційні патогени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292" name="CustomShape 5"/>
          <p:cNvSpPr/>
          <p:nvPr/>
        </p:nvSpPr>
        <p:spPr>
          <a:xfrm>
            <a:off x="3269160" y="4582440"/>
            <a:ext cx="770040" cy="50184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uk-UA" sz="900" spc="-1" strike="noStrike">
                <a:solidFill>
                  <a:srgbClr val="000000"/>
                </a:solidFill>
                <a:latin typeface="Arial"/>
              </a:rPr>
              <a:t>Глікан на поверхні клітин</a:t>
            </a:r>
            <a:endParaRPr b="0" lang="en-US" sz="900" spc="-1" strike="noStrike">
              <a:latin typeface="Arial"/>
            </a:endParaRPr>
          </a:p>
        </p:txBody>
      </p:sp>
      <p:pic>
        <p:nvPicPr>
          <p:cNvPr id="293" name="Picture 1" descr="">
            <a:hlinkClick r:id="" action="ppaction://media"/>
          </p:cNvPr>
          <p:cNvPicPr/>
          <p:nvPr>
            <a:videoFile r:link="rId5"/>
            <p:extLst>
              <p:ext uri="{DAA4B4D4-6D71-4841-9C94-3DE7FCFB9230}">
                <p14:media r:embed="rId6"/>
              </p:ext>
            </p:extLst>
          </p:nvPr>
        </p:nvPicPr>
        <p:blipFill>
          <a:blip r:embed="rId7"/>
        </p:blipFill>
        <p:spPr>
          <a:xfrm>
            <a:off x="11366640" y="6032520"/>
            <a:ext cx="609120" cy="609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advTm="19000" p14:dur="2000"/>
    </mc:Choice>
    <mc:Fallback>
      <p:transition spd="slow" advTm="19000"/>
    </mc:Fallback>
  </mc:AlternateContent>
  <p:timing>
    <p:tnLst>
      <p:par>
        <p:cTn id="91" dur="indefinite" restart="never" nodeType="tmRoot">
          <p:childTnLst>
            <p:seq>
              <p:cTn id="92" dur="indefinite" nodeType="mainSeq"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nodeType="afterEffect" fill="hold" presetClass="mediacall">
                                  <p:stCondLst>
                                    <p:cond delay="0"/>
                                  </p:stCondLst>
                                  <p:childTnLst>
                                    <p:cmd type="call">
                                      <p:cBhvr>
                                        <p:cTn id="96" dur="1" fill="hold"/>
                                        <p:tgtEl>
                                          <p:spTgt spid="29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CustomShape 1"/>
          <p:cNvSpPr/>
          <p:nvPr/>
        </p:nvSpPr>
        <p:spPr>
          <a:xfrm>
            <a:off x="245160" y="291240"/>
            <a:ext cx="10155600" cy="73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uk-UA" sz="3200" spc="-1" strike="noStrike">
                <a:solidFill>
                  <a:srgbClr val="0070c0"/>
                </a:solidFill>
                <a:latin typeface="Foco"/>
              </a:rPr>
              <a:t>ОГМ</a:t>
            </a:r>
            <a:r>
              <a:rPr b="1" lang="uk-UA" sz="3200" spc="-1" strike="noStrike">
                <a:solidFill>
                  <a:srgbClr val="0070c0"/>
                </a:solidFill>
                <a:latin typeface="Foco"/>
              </a:rPr>
              <a:t> </a:t>
            </a:r>
            <a:r>
              <a:rPr b="0" lang="uk-UA" sz="3200" spc="-1" strike="noStrike">
                <a:solidFill>
                  <a:srgbClr val="4d74ab"/>
                </a:solidFill>
                <a:latin typeface="Arial"/>
              </a:rPr>
              <a:t>поліпшують бар'єрну функцію кишечника</a:t>
            </a:r>
            <a:endParaRPr b="0" lang="en-US" sz="3200" spc="-1" strike="noStrike">
              <a:latin typeface="Arial"/>
            </a:endParaRPr>
          </a:p>
        </p:txBody>
      </p:sp>
      <p:pic>
        <p:nvPicPr>
          <p:cNvPr id="295" name="Image 16" descr=""/>
          <p:cNvPicPr/>
          <p:nvPr/>
        </p:nvPicPr>
        <p:blipFill>
          <a:blip r:embed="rId1"/>
          <a:stretch/>
        </p:blipFill>
        <p:spPr>
          <a:xfrm>
            <a:off x="1429200" y="1437120"/>
            <a:ext cx="5443200" cy="3849480"/>
          </a:xfrm>
          <a:prstGeom prst="rect">
            <a:avLst/>
          </a:prstGeom>
          <a:ln w="0">
            <a:noFill/>
          </a:ln>
        </p:spPr>
      </p:pic>
      <p:grpSp>
        <p:nvGrpSpPr>
          <p:cNvPr id="296" name="Group 2"/>
          <p:cNvGrpSpPr/>
          <p:nvPr/>
        </p:nvGrpSpPr>
        <p:grpSpPr>
          <a:xfrm>
            <a:off x="7314840" y="1923840"/>
            <a:ext cx="1451520" cy="1965600"/>
            <a:chOff x="7314840" y="1923840"/>
            <a:chExt cx="1451520" cy="1965600"/>
          </a:xfrm>
        </p:grpSpPr>
        <p:pic>
          <p:nvPicPr>
            <p:cNvPr id="297" name="Image 18" descr=""/>
            <p:cNvPicPr/>
            <p:nvPr/>
          </p:nvPicPr>
          <p:blipFill>
            <a:blip r:embed="rId2"/>
            <a:stretch/>
          </p:blipFill>
          <p:spPr>
            <a:xfrm flipH="1">
              <a:off x="7805160" y="1923840"/>
              <a:ext cx="471600" cy="3783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98" name="Image 19" descr=""/>
            <p:cNvPicPr/>
            <p:nvPr/>
          </p:nvPicPr>
          <p:blipFill>
            <a:blip r:embed="rId3"/>
            <a:stretch/>
          </p:blipFill>
          <p:spPr>
            <a:xfrm>
              <a:off x="7314840" y="2437920"/>
              <a:ext cx="1451520" cy="14515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99" name="Image 20" descr=""/>
            <p:cNvPicPr/>
            <p:nvPr/>
          </p:nvPicPr>
          <p:blipFill>
            <a:blip r:embed="rId4"/>
            <a:stretch/>
          </p:blipFill>
          <p:spPr>
            <a:xfrm>
              <a:off x="7725240" y="2965320"/>
              <a:ext cx="630720" cy="3963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300" name="CustomShape 3"/>
          <p:cNvSpPr/>
          <p:nvPr/>
        </p:nvSpPr>
        <p:spPr>
          <a:xfrm>
            <a:off x="6872760" y="3971520"/>
            <a:ext cx="4543560" cy="146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uk-UA" sz="1800" spc="-1" strike="noStrike">
                <a:solidFill>
                  <a:srgbClr val="000000"/>
                </a:solidFill>
                <a:latin typeface="Arial"/>
              </a:rPr>
              <a:t>О</a:t>
            </a:r>
            <a:r>
              <a:rPr b="0" lang="uk-UA" sz="1800" spc="-1" strike="noStrike">
                <a:solidFill>
                  <a:srgbClr val="000000"/>
                </a:solidFill>
                <a:latin typeface="Arial"/>
                <a:ea typeface="Calibri"/>
              </a:rPr>
              <a:t>лігосахариди жіночого молока</a:t>
            </a:r>
            <a:r>
              <a:rPr b="0" lang="en-GB" sz="1800" spc="-1" strike="noStrike">
                <a:solidFill>
                  <a:srgbClr val="808080"/>
                </a:solidFill>
                <a:latin typeface="Arial"/>
                <a:ea typeface="Calibri"/>
              </a:rPr>
              <a:t> </a:t>
            </a:r>
            <a:r>
              <a:rPr b="1" lang="uk-UA" sz="1800" spc="-1" strike="noStrike">
                <a:solidFill>
                  <a:srgbClr val="b2983f"/>
                </a:solidFill>
                <a:latin typeface="Arial"/>
                <a:ea typeface="Calibri"/>
              </a:rPr>
              <a:t>зміцнюють кишковий бар’єр </a:t>
            </a:r>
            <a:r>
              <a:rPr b="0" lang="uk-UA" sz="1800" spc="-1" strike="noStrike">
                <a:solidFill>
                  <a:srgbClr val="808080"/>
                </a:solidFill>
                <a:latin typeface="Arial"/>
                <a:ea typeface="Calibri"/>
              </a:rPr>
              <a:t>шляхом модуляції експресії білків щільного з’єднання, таким чином зменшуючи проникність кишкового бар’єру</a:t>
            </a:r>
            <a:r>
              <a:rPr b="0" lang="en-GB" sz="1800" spc="-1" strike="noStrike" baseline="30000">
                <a:solidFill>
                  <a:srgbClr val="808080"/>
                </a:solidFill>
                <a:latin typeface="Arial"/>
                <a:ea typeface="Calibri"/>
              </a:rPr>
              <a:t>8,9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301" name="CustomShape 4"/>
          <p:cNvSpPr/>
          <p:nvPr/>
        </p:nvSpPr>
        <p:spPr>
          <a:xfrm>
            <a:off x="2194920" y="4802400"/>
            <a:ext cx="770040" cy="36468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uk-UA" sz="900" spc="-1" strike="noStrike">
                <a:solidFill>
                  <a:srgbClr val="000000"/>
                </a:solidFill>
                <a:latin typeface="Arial"/>
              </a:rPr>
              <a:t>Потенційні патогени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302" name="CustomShape 5"/>
          <p:cNvSpPr/>
          <p:nvPr/>
        </p:nvSpPr>
        <p:spPr>
          <a:xfrm>
            <a:off x="3553920" y="4733280"/>
            <a:ext cx="863640" cy="50184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uk-UA" sz="900" spc="-1" strike="noStrike">
                <a:solidFill>
                  <a:srgbClr val="000000"/>
                </a:solidFill>
                <a:latin typeface="Arial"/>
              </a:rPr>
              <a:t>Глікан на поверхні клітин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303" name="CustomShape 6"/>
          <p:cNvSpPr/>
          <p:nvPr/>
        </p:nvSpPr>
        <p:spPr>
          <a:xfrm>
            <a:off x="5097600" y="3564720"/>
            <a:ext cx="915480" cy="273240"/>
          </a:xfrm>
          <a:prstGeom prst="rect">
            <a:avLst/>
          </a:prstGeom>
          <a:solidFill>
            <a:srgbClr val="fef0e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uk-UA" sz="600" spc="-1" strike="noStrike">
                <a:solidFill>
                  <a:srgbClr val="000000"/>
                </a:solidFill>
                <a:latin typeface="Arial"/>
              </a:rPr>
              <a:t>Порушення експресії глікану</a:t>
            </a:r>
            <a:endParaRPr b="0" lang="en-US" sz="600" spc="-1" strike="noStrike">
              <a:latin typeface="Arial"/>
            </a:endParaRPr>
          </a:p>
        </p:txBody>
      </p:sp>
      <p:sp>
        <p:nvSpPr>
          <p:cNvPr id="304" name="CustomShape 7"/>
          <p:cNvSpPr/>
          <p:nvPr/>
        </p:nvSpPr>
        <p:spPr>
          <a:xfrm>
            <a:off x="4863960" y="4004640"/>
            <a:ext cx="793800" cy="273240"/>
          </a:xfrm>
          <a:prstGeom prst="rect">
            <a:avLst/>
          </a:prstGeom>
          <a:solidFill>
            <a:srgbClr val="fef0e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uk-UA" sz="600" spc="-1" strike="noStrike">
                <a:solidFill>
                  <a:srgbClr val="000000"/>
                </a:solidFill>
                <a:latin typeface="Arial"/>
              </a:rPr>
              <a:t>Диференціальна експресія генів</a:t>
            </a:r>
            <a:endParaRPr b="0" lang="en-US" sz="600" spc="-1" strike="noStrike">
              <a:latin typeface="Arial"/>
            </a:endParaRPr>
          </a:p>
        </p:txBody>
      </p:sp>
      <p:pic>
        <p:nvPicPr>
          <p:cNvPr id="305" name="Picture 1" descr="">
            <a:hlinkClick r:id="" action="ppaction://media"/>
          </p:cNvPr>
          <p:cNvPicPr/>
          <p:nvPr>
            <a:videoFile r:link="rId5"/>
            <p:extLst>
              <p:ext uri="{DAA4B4D4-6D71-4841-9C94-3DE7FCFB9230}">
                <p14:media r:embed="rId6"/>
              </p:ext>
            </p:extLst>
          </p:nvPr>
        </p:nvPicPr>
        <p:blipFill>
          <a:blip r:embed="rId7"/>
        </p:blipFill>
        <p:spPr>
          <a:xfrm>
            <a:off x="11366640" y="6032520"/>
            <a:ext cx="609120" cy="609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advTm="18000" p14:dur="2000"/>
    </mc:Choice>
    <mc:Fallback>
      <p:transition spd="slow" advTm="18000"/>
    </mc:Fallback>
  </mc:AlternateContent>
  <p:timing>
    <p:tnLst>
      <p:par>
        <p:cTn id="97" dur="indefinite" restart="never" nodeType="tmRoot">
          <p:childTnLst>
            <p:seq>
              <p:cTn id="98" dur="indefinite" nodeType="mainSeq"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nodeType="afterEffect" fill="hold" presetClass="mediacall">
                                  <p:stCondLst>
                                    <p:cond delay="0"/>
                                  </p:stCondLst>
                                  <p:childTnLst>
                                    <p:cmd type="call">
                                      <p:cBhvr>
                                        <p:cTn id="102" dur="1" fill="hold"/>
                                        <p:tgtEl>
                                          <p:spTgt spid="30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CustomShape 1"/>
          <p:cNvSpPr/>
          <p:nvPr/>
        </p:nvSpPr>
        <p:spPr>
          <a:xfrm>
            <a:off x="984240" y="409320"/>
            <a:ext cx="9133200" cy="100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uk-UA" sz="3200" spc="-1" strike="noStrike">
                <a:solidFill>
                  <a:srgbClr val="0070c0"/>
                </a:solidFill>
                <a:latin typeface="Foco"/>
              </a:rPr>
              <a:t>ОГМ</a:t>
            </a:r>
            <a:r>
              <a:rPr b="1" lang="uk-UA" sz="3200" spc="-1" strike="noStrike">
                <a:solidFill>
                  <a:srgbClr val="0070c0"/>
                </a:solidFill>
                <a:latin typeface="Foco"/>
              </a:rPr>
              <a:t> </a:t>
            </a:r>
            <a:r>
              <a:rPr b="0" lang="uk-UA" sz="3200" spc="-1" strike="noStrike">
                <a:solidFill>
                  <a:srgbClr val="4d74ab"/>
                </a:solidFill>
                <a:latin typeface="Arial"/>
              </a:rPr>
              <a:t>допомагають сформувати здорову мікробіому кишечника дитини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307" name="CustomShape 2"/>
          <p:cNvSpPr/>
          <p:nvPr/>
        </p:nvSpPr>
        <p:spPr>
          <a:xfrm>
            <a:off x="6325560" y="3886920"/>
            <a:ext cx="4781520" cy="173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uk-UA" sz="1800" spc="-1" strike="noStrike">
                <a:solidFill>
                  <a:srgbClr val="000000"/>
                </a:solidFill>
                <a:latin typeface="Arial"/>
              </a:rPr>
              <a:t>О</a:t>
            </a:r>
            <a:r>
              <a:rPr b="0" lang="uk-UA" sz="1800" spc="-1" strike="noStrike">
                <a:solidFill>
                  <a:srgbClr val="000000"/>
                </a:solidFill>
                <a:latin typeface="Arial"/>
                <a:ea typeface="Calibri"/>
              </a:rPr>
              <a:t>лігосахариди жіночого молока</a:t>
            </a:r>
            <a:r>
              <a:rPr b="0" lang="uk-UA" sz="1800" spc="-1" strike="noStrike">
                <a:solidFill>
                  <a:srgbClr val="808080"/>
                </a:solidFill>
                <a:latin typeface="Arial"/>
                <a:ea typeface="Calibri"/>
              </a:rPr>
              <a:t> служать пребіотиками </a:t>
            </a:r>
            <a:r>
              <a:rPr b="1" lang="uk-UA" sz="1800" spc="-1" strike="noStrike">
                <a:solidFill>
                  <a:srgbClr val="b2983f"/>
                </a:solidFill>
                <a:latin typeface="Arial"/>
                <a:ea typeface="Calibri"/>
              </a:rPr>
              <a:t>що сприяють росту корисних бактерій,</a:t>
            </a:r>
            <a:r>
              <a:rPr b="0" lang="uk-UA" sz="1800" spc="-1" strike="noStrike">
                <a:solidFill>
                  <a:srgbClr val="808080"/>
                </a:solidFill>
                <a:latin typeface="Arial"/>
                <a:ea typeface="Calibri"/>
              </a:rPr>
              <a:t> надаючи їм селективну перевагу перед патогенами та </a:t>
            </a:r>
            <a:r>
              <a:rPr b="1" lang="uk-UA" sz="1800" spc="-1" strike="noStrike">
                <a:solidFill>
                  <a:srgbClr val="b2983f"/>
                </a:solidFill>
                <a:latin typeface="Arial"/>
                <a:ea typeface="Calibri"/>
              </a:rPr>
              <a:t>забезпечуючи додатковий захист від інфекційних захворювань</a:t>
            </a:r>
            <a:r>
              <a:rPr b="1" lang="uk-UA" sz="1800" spc="-1" strike="noStrike" baseline="30000">
                <a:solidFill>
                  <a:srgbClr val="b2983f"/>
                </a:solidFill>
                <a:latin typeface="Arial"/>
                <a:ea typeface="Calibri"/>
              </a:rPr>
              <a:t>8,9</a:t>
            </a:r>
            <a:endParaRPr b="0" lang="en-US" sz="1800" spc="-1" strike="noStrike">
              <a:latin typeface="Arial"/>
            </a:endParaRPr>
          </a:p>
        </p:txBody>
      </p:sp>
      <p:pic>
        <p:nvPicPr>
          <p:cNvPr id="308" name="Image 20" descr=""/>
          <p:cNvPicPr/>
          <p:nvPr/>
        </p:nvPicPr>
        <p:blipFill>
          <a:blip r:embed="rId1"/>
          <a:srcRect l="7252" t="15579" r="8273" b="10286"/>
          <a:stretch/>
        </p:blipFill>
        <p:spPr>
          <a:xfrm>
            <a:off x="883440" y="1918440"/>
            <a:ext cx="5478120" cy="3400200"/>
          </a:xfrm>
          <a:prstGeom prst="rect">
            <a:avLst/>
          </a:prstGeom>
          <a:ln w="0">
            <a:noFill/>
          </a:ln>
        </p:spPr>
      </p:pic>
      <p:grpSp>
        <p:nvGrpSpPr>
          <p:cNvPr id="309" name="Group 3"/>
          <p:cNvGrpSpPr/>
          <p:nvPr/>
        </p:nvGrpSpPr>
        <p:grpSpPr>
          <a:xfrm>
            <a:off x="7814160" y="1918440"/>
            <a:ext cx="1433520" cy="1955520"/>
            <a:chOff x="7814160" y="1918440"/>
            <a:chExt cx="1433520" cy="1955520"/>
          </a:xfrm>
        </p:grpSpPr>
        <p:pic>
          <p:nvPicPr>
            <p:cNvPr id="310" name="Image 22" descr=""/>
            <p:cNvPicPr/>
            <p:nvPr/>
          </p:nvPicPr>
          <p:blipFill>
            <a:blip r:embed="rId2"/>
            <a:stretch/>
          </p:blipFill>
          <p:spPr>
            <a:xfrm flipH="1">
              <a:off x="8295480" y="1918440"/>
              <a:ext cx="471600" cy="3783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311" name="Image 23" descr=""/>
            <p:cNvPicPr/>
            <p:nvPr/>
          </p:nvPicPr>
          <p:blipFill>
            <a:blip r:embed="rId3"/>
            <a:stretch/>
          </p:blipFill>
          <p:spPr>
            <a:xfrm>
              <a:off x="7814160" y="2440440"/>
              <a:ext cx="1433520" cy="14335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312" name="Image 24" descr=""/>
            <p:cNvPicPr/>
            <p:nvPr/>
          </p:nvPicPr>
          <p:blipFill>
            <a:blip r:embed="rId4"/>
            <a:stretch/>
          </p:blipFill>
          <p:spPr>
            <a:xfrm>
              <a:off x="8238240" y="2895480"/>
              <a:ext cx="568440" cy="5133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313" name="CustomShape 4"/>
          <p:cNvSpPr/>
          <p:nvPr/>
        </p:nvSpPr>
        <p:spPr>
          <a:xfrm>
            <a:off x="5284800" y="4487040"/>
            <a:ext cx="1077120" cy="27288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uk-UA" sz="1200" spc="-1" strike="noStrike">
                <a:solidFill>
                  <a:srgbClr val="000000"/>
                </a:solidFill>
                <a:latin typeface="Arial"/>
              </a:rPr>
              <a:t>Патогени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314" name="CustomShape 5"/>
          <p:cNvSpPr/>
          <p:nvPr/>
        </p:nvSpPr>
        <p:spPr>
          <a:xfrm>
            <a:off x="3237480" y="4487040"/>
            <a:ext cx="770040" cy="42516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uk-UA" sz="1100" spc="-1" strike="noStrike">
                <a:solidFill>
                  <a:srgbClr val="000000"/>
                </a:solidFill>
                <a:latin typeface="Arial"/>
              </a:rPr>
              <a:t>Корисні бактерії</a:t>
            </a:r>
            <a:endParaRPr b="0" lang="en-US" sz="1100" spc="-1" strike="noStrike">
              <a:latin typeface="Arial"/>
            </a:endParaRPr>
          </a:p>
        </p:txBody>
      </p:sp>
      <p:pic>
        <p:nvPicPr>
          <p:cNvPr id="315" name="Picture 1" descr="">
            <a:hlinkClick r:id="" action="ppaction://media"/>
          </p:cNvPr>
          <p:cNvPicPr/>
          <p:nvPr>
            <a:videoFile r:link="rId5"/>
            <p:extLst>
              <p:ext uri="{DAA4B4D4-6D71-4841-9C94-3DE7FCFB9230}">
                <p14:media r:embed="rId6"/>
              </p:ext>
            </p:extLst>
          </p:nvPr>
        </p:nvPicPr>
        <p:blipFill>
          <a:blip r:embed="rId7"/>
        </p:blipFill>
        <p:spPr>
          <a:xfrm>
            <a:off x="11366640" y="6032520"/>
            <a:ext cx="609120" cy="609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advTm="20000" p14:dur="2000"/>
    </mc:Choice>
    <mc:Fallback>
      <p:transition spd="slow" advTm="20000"/>
    </mc:Fallback>
  </mc:AlternateContent>
  <p:timing>
    <p:tnLst>
      <p:par>
        <p:cTn id="103" dur="indefinite" restart="never" nodeType="tmRoot">
          <p:childTnLst>
            <p:seq>
              <p:cTn id="104" dur="indefinite" nodeType="mainSeq"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nodeType="afterEffect" fill="hold" presetClass="mediacall">
                                  <p:stCondLst>
                                    <p:cond delay="0"/>
                                  </p:stCondLst>
                                  <p:childTnLst>
                                    <p:cmd type="call">
                                      <p:cBhvr>
                                        <p:cTn id="108" dur="1" fill="hold"/>
                                        <p:tgtEl>
                                          <p:spTgt spid="3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CustomShape 1"/>
          <p:cNvSpPr/>
          <p:nvPr/>
        </p:nvSpPr>
        <p:spPr>
          <a:xfrm>
            <a:off x="499320" y="429840"/>
            <a:ext cx="8999640" cy="92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1" lang="uk-UA" sz="3200" spc="-1" strike="noStrike">
                <a:solidFill>
                  <a:srgbClr val="0070c0"/>
                </a:solidFill>
                <a:latin typeface="Foco"/>
              </a:rPr>
              <a:t>ОГМ </a:t>
            </a:r>
            <a:r>
              <a:rPr b="0" lang="uk-UA" sz="3200" spc="-1" strike="noStrike">
                <a:solidFill>
                  <a:srgbClr val="4d74ab"/>
                </a:solidFill>
                <a:latin typeface="Arial"/>
              </a:rPr>
              <a:t>грають роль у підтримці імунного гомеостазу</a:t>
            </a:r>
            <a:endParaRPr b="0" lang="en-US" sz="3200" spc="-1" strike="noStrike">
              <a:latin typeface="Arial"/>
            </a:endParaRPr>
          </a:p>
        </p:txBody>
      </p:sp>
      <p:pic>
        <p:nvPicPr>
          <p:cNvPr id="317" name="Image 30" descr=""/>
          <p:cNvPicPr/>
          <p:nvPr/>
        </p:nvPicPr>
        <p:blipFill>
          <a:blip r:embed="rId1"/>
          <a:stretch/>
        </p:blipFill>
        <p:spPr>
          <a:xfrm>
            <a:off x="1040040" y="1145520"/>
            <a:ext cx="5486760" cy="3880440"/>
          </a:xfrm>
          <a:prstGeom prst="rect">
            <a:avLst/>
          </a:prstGeom>
          <a:ln w="0">
            <a:noFill/>
          </a:ln>
        </p:spPr>
      </p:pic>
      <p:sp>
        <p:nvSpPr>
          <p:cNvPr id="318" name="CustomShape 2"/>
          <p:cNvSpPr/>
          <p:nvPr/>
        </p:nvSpPr>
        <p:spPr>
          <a:xfrm>
            <a:off x="5845320" y="3972600"/>
            <a:ext cx="5486760" cy="118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uk-UA" sz="1800" spc="-1" strike="noStrike">
                <a:solidFill>
                  <a:srgbClr val="000000"/>
                </a:solidFill>
                <a:latin typeface="Arial"/>
              </a:rPr>
              <a:t>О</a:t>
            </a:r>
            <a:r>
              <a:rPr b="0" lang="uk-UA" sz="1800" spc="-1" strike="noStrike">
                <a:solidFill>
                  <a:srgbClr val="000000"/>
                </a:solidFill>
                <a:latin typeface="Arial"/>
                <a:ea typeface="Calibri"/>
              </a:rPr>
              <a:t>лігосахариди жіночого молока</a:t>
            </a:r>
            <a:r>
              <a:rPr b="0" lang="uk-UA" sz="1800" spc="-1" strike="noStrike">
                <a:solidFill>
                  <a:srgbClr val="808080"/>
                </a:solidFill>
                <a:latin typeface="Arial"/>
                <a:ea typeface="Calibri"/>
              </a:rPr>
              <a:t> діють на системному рівні, </a:t>
            </a:r>
            <a:r>
              <a:rPr b="1" lang="uk-UA" sz="1800" spc="-1" strike="noStrike">
                <a:solidFill>
                  <a:srgbClr val="b2983f"/>
                </a:solidFill>
                <a:latin typeface="Arial"/>
                <a:ea typeface="Calibri"/>
              </a:rPr>
              <a:t>модулюючи взаємодію між імунними клітинами</a:t>
            </a:r>
            <a:r>
              <a:rPr b="0" lang="uk-UA" sz="1800" spc="-1" strike="noStrike">
                <a:solidFill>
                  <a:srgbClr val="b2983f"/>
                </a:solidFill>
                <a:latin typeface="Arial"/>
                <a:ea typeface="Calibri"/>
              </a:rPr>
              <a:t> </a:t>
            </a:r>
            <a:r>
              <a:rPr b="0" lang="uk-UA" sz="1800" spc="-1" strike="noStrike">
                <a:solidFill>
                  <a:srgbClr val="808080"/>
                </a:solidFill>
                <a:latin typeface="Arial"/>
                <a:ea typeface="Calibri"/>
              </a:rPr>
              <a:t>та допомагаючи підтримувати збалансовану запальну відповідь</a:t>
            </a:r>
            <a:r>
              <a:rPr b="0" lang="uk-UA" sz="1800" spc="-1" strike="noStrike" baseline="30000">
                <a:solidFill>
                  <a:srgbClr val="808080"/>
                </a:solidFill>
                <a:latin typeface="Arial"/>
                <a:ea typeface="Calibri"/>
              </a:rPr>
              <a:t>8,9</a:t>
            </a:r>
            <a:endParaRPr b="0" lang="en-US" sz="1800" spc="-1" strike="noStrike">
              <a:latin typeface="Arial"/>
            </a:endParaRPr>
          </a:p>
        </p:txBody>
      </p:sp>
      <p:grpSp>
        <p:nvGrpSpPr>
          <p:cNvPr id="319" name="Group 3"/>
          <p:cNvGrpSpPr/>
          <p:nvPr/>
        </p:nvGrpSpPr>
        <p:grpSpPr>
          <a:xfrm>
            <a:off x="7373520" y="1923840"/>
            <a:ext cx="1359360" cy="1888920"/>
            <a:chOff x="7373520" y="1923840"/>
            <a:chExt cx="1359360" cy="1888920"/>
          </a:xfrm>
        </p:grpSpPr>
        <p:pic>
          <p:nvPicPr>
            <p:cNvPr id="320" name="Image 42" descr=""/>
            <p:cNvPicPr/>
            <p:nvPr/>
          </p:nvPicPr>
          <p:blipFill>
            <a:blip r:embed="rId2"/>
            <a:stretch/>
          </p:blipFill>
          <p:spPr>
            <a:xfrm flipH="1">
              <a:off x="7805160" y="1923840"/>
              <a:ext cx="471600" cy="37836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321" name="Group 4"/>
            <p:cNvGrpSpPr/>
            <p:nvPr/>
          </p:nvGrpSpPr>
          <p:grpSpPr>
            <a:xfrm>
              <a:off x="7373520" y="2521080"/>
              <a:ext cx="1359360" cy="1291680"/>
              <a:chOff x="7373520" y="2521080"/>
              <a:chExt cx="1359360" cy="1291680"/>
            </a:xfrm>
          </p:grpSpPr>
          <p:pic>
            <p:nvPicPr>
              <p:cNvPr id="322" name="Image 11" descr=""/>
              <p:cNvPicPr/>
              <p:nvPr/>
            </p:nvPicPr>
            <p:blipFill>
              <a:blip r:embed="rId3"/>
              <a:stretch/>
            </p:blipFill>
            <p:spPr>
              <a:xfrm>
                <a:off x="7373520" y="2521080"/>
                <a:ext cx="1359360" cy="1291680"/>
              </a:xfrm>
              <a:prstGeom prst="rect">
                <a:avLst/>
              </a:prstGeom>
              <a:ln w="0">
                <a:noFill/>
              </a:ln>
            </p:spPr>
          </p:pic>
          <p:grpSp>
            <p:nvGrpSpPr>
              <p:cNvPr id="323" name="Group 5"/>
              <p:cNvGrpSpPr/>
              <p:nvPr/>
            </p:nvGrpSpPr>
            <p:grpSpPr>
              <a:xfrm>
                <a:off x="7583760" y="2697480"/>
                <a:ext cx="938880" cy="938880"/>
                <a:chOff x="7583760" y="2697480"/>
                <a:chExt cx="938880" cy="938880"/>
              </a:xfrm>
            </p:grpSpPr>
            <p:pic>
              <p:nvPicPr>
                <p:cNvPr id="324" name="Image 44" descr=""/>
                <p:cNvPicPr/>
                <p:nvPr/>
              </p:nvPicPr>
              <p:blipFill>
                <a:blip r:embed="rId4"/>
                <a:stretch/>
              </p:blipFill>
              <p:spPr>
                <a:xfrm>
                  <a:off x="7583760" y="2697480"/>
                  <a:ext cx="938880" cy="938880"/>
                </a:xfrm>
                <a:prstGeom prst="rect">
                  <a:avLst/>
                </a:prstGeom>
                <a:ln w="0">
                  <a:noFill/>
                </a:ln>
              </p:spPr>
            </p:pic>
            <p:sp>
              <p:nvSpPr>
                <p:cNvPr id="325" name="CustomShape 6"/>
                <p:cNvSpPr/>
                <p:nvPr/>
              </p:nvSpPr>
              <p:spPr>
                <a:xfrm>
                  <a:off x="7606080" y="2724480"/>
                  <a:ext cx="894240" cy="89424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</p:sp>
            <p:pic>
              <p:nvPicPr>
                <p:cNvPr id="326" name="Image 46" descr=""/>
                <p:cNvPicPr/>
                <p:nvPr/>
              </p:nvPicPr>
              <p:blipFill>
                <a:blip r:embed="rId5"/>
                <a:stretch/>
              </p:blipFill>
              <p:spPr>
                <a:xfrm>
                  <a:off x="7771320" y="2901600"/>
                  <a:ext cx="579240" cy="587520"/>
                </a:xfrm>
                <a:prstGeom prst="rect">
                  <a:avLst/>
                </a:prstGeom>
                <a:ln w="0">
                  <a:noFill/>
                </a:ln>
              </p:spPr>
            </p:pic>
          </p:grpSp>
        </p:grpSp>
      </p:grpSp>
      <p:pic>
        <p:nvPicPr>
          <p:cNvPr id="327" name="Picture 1" descr="">
            <a:hlinkClick r:id="" action="ppaction://media"/>
          </p:cNvPr>
          <p:cNvPicPr/>
          <p:nvPr>
            <a:videoFile r:link="rId6"/>
            <p:extLst>
              <p:ext uri="{DAA4B4D4-6D71-4841-9C94-3DE7FCFB9230}">
                <p14:media r:embed="rId7"/>
              </p:ext>
            </p:extLst>
          </p:nvPr>
        </p:nvPicPr>
        <p:blipFill>
          <a:blip r:embed="rId8"/>
        </p:blipFill>
        <p:spPr>
          <a:xfrm>
            <a:off x="11366640" y="6032520"/>
            <a:ext cx="609120" cy="609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advTm="15000" p14:dur="2000"/>
    </mc:Choice>
    <mc:Fallback>
      <p:transition spd="slow" advTm="15000"/>
    </mc:Fallback>
  </mc:AlternateContent>
  <p:timing>
    <p:tnLst>
      <p:par>
        <p:cTn id="109" dur="indefinite" restart="never" nodeType="tmRoot">
          <p:childTnLst>
            <p:seq>
              <p:cTn id="110" dur="indefinite" nodeType="mainSeq"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nodeType="afterEffect" fill="hold" presetClass="mediacall">
                                  <p:stCondLst>
                                    <p:cond delay="0"/>
                                  </p:stCondLst>
                                  <p:childTnLst>
                                    <p:cmd type="call">
                                      <p:cBhvr>
                                        <p:cTn id="114" dur="1" fill="hold"/>
                                        <p:tgtEl>
                                          <p:spTgt spid="3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CustomShape 1"/>
          <p:cNvSpPr/>
          <p:nvPr/>
        </p:nvSpPr>
        <p:spPr>
          <a:xfrm>
            <a:off x="890280" y="352080"/>
            <a:ext cx="9107640" cy="101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>
            <a:noAutofit/>
          </a:bodyPr>
          <a:p>
            <a:pPr>
              <a:lnSpc>
                <a:spcPct val="90000"/>
              </a:lnSpc>
              <a:spcBef>
                <a:spcPts val="751"/>
              </a:spcBef>
              <a:tabLst>
                <a:tab algn="l" pos="0"/>
              </a:tabLst>
            </a:pPr>
            <a:r>
              <a:rPr b="0" lang="uk-UA" sz="3200" spc="-1" strike="noStrike">
                <a:solidFill>
                  <a:srgbClr val="0070c0"/>
                </a:solidFill>
                <a:latin typeface="Arial"/>
              </a:rPr>
              <a:t>П</a:t>
            </a:r>
            <a:r>
              <a:rPr b="0" lang="uk-UA" sz="3200" spc="-1" strike="noStrike">
                <a:solidFill>
                  <a:srgbClr val="4d74ab"/>
                </a:solidFill>
                <a:latin typeface="Arial"/>
              </a:rPr>
              <a:t>озитивний вплив </a:t>
            </a:r>
            <a:r>
              <a:rPr b="1" lang="en-GB" sz="3200" spc="-1" strike="noStrike">
                <a:solidFill>
                  <a:srgbClr val="b19942"/>
                </a:solidFill>
                <a:latin typeface="Arial"/>
              </a:rPr>
              <a:t>5 </a:t>
            </a:r>
            <a:r>
              <a:rPr b="1" lang="uk-UA" sz="3200" spc="-1" strike="noStrike">
                <a:solidFill>
                  <a:srgbClr val="b19942"/>
                </a:solidFill>
                <a:latin typeface="Arial"/>
              </a:rPr>
              <a:t>ОГМ </a:t>
            </a:r>
            <a:r>
              <a:rPr b="0" lang="uk-UA" sz="3200" spc="-1" strike="noStrike">
                <a:solidFill>
                  <a:srgbClr val="4d74ab"/>
                </a:solidFill>
                <a:latin typeface="Arial"/>
              </a:rPr>
              <a:t>доведено в клінічних дослідженнях</a:t>
            </a:r>
            <a:r>
              <a:rPr b="0" lang="en-GB" sz="3200" spc="-1" strike="noStrike" baseline="30000">
                <a:solidFill>
                  <a:srgbClr val="4d74ab"/>
                </a:solidFill>
                <a:latin typeface="Arial"/>
              </a:rPr>
              <a:t>1,2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329" name="CustomShape 2"/>
          <p:cNvSpPr/>
          <p:nvPr/>
        </p:nvSpPr>
        <p:spPr>
          <a:xfrm>
            <a:off x="519480" y="1269360"/>
            <a:ext cx="5414400" cy="4761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spAutoFit/>
          </a:bodyPr>
          <a:p>
            <a:pPr>
              <a:lnSpc>
                <a:spcPct val="100000"/>
              </a:lnSpc>
              <a:spcBef>
                <a:spcPts val="700"/>
              </a:spcBef>
            </a:pPr>
            <a:r>
              <a:rPr b="0" lang="uk-UA" sz="1600" spc="-1" strike="noStrike">
                <a:solidFill>
                  <a:srgbClr val="b19942"/>
                </a:solidFill>
                <a:latin typeface="Trade Gothic Next LT Pro"/>
              </a:rPr>
              <a:t>• </a:t>
            </a:r>
            <a:r>
              <a:rPr b="0" lang="uk-UA" sz="1600" spc="-1" strike="noStrike">
                <a:solidFill>
                  <a:srgbClr val="808080"/>
                </a:solidFill>
                <a:latin typeface="Arial"/>
              </a:rPr>
              <a:t>Підтверджено </a:t>
            </a:r>
            <a:r>
              <a:rPr b="0" lang="uk-UA" sz="1600" spc="-1" strike="noStrike">
                <a:solidFill>
                  <a:srgbClr val="b19942"/>
                </a:solidFill>
                <a:latin typeface="Arial"/>
              </a:rPr>
              <a:t>надійними клінічними випробуваннями</a:t>
            </a:r>
            <a:r>
              <a:rPr b="0" lang="uk-UA" sz="1600" spc="-1" strike="noStrike">
                <a:solidFill>
                  <a:srgbClr val="808080"/>
                </a:solidFill>
                <a:latin typeface="Arial"/>
              </a:rPr>
              <a:t>, що вони підтримують розвиток імунної системи кишечника, кишкового бар’єру та сприяють формуванню  мікробіома кишечника наближеного до мікробіому у немовлят, які перебувають на грудному вигодовуванні, </a:t>
            </a:r>
            <a:r>
              <a:rPr b="0" lang="uk-UA" sz="1600" spc="-1" strike="noStrike">
                <a:solidFill>
                  <a:srgbClr val="b19942"/>
                </a:solidFill>
                <a:latin typeface="Arial"/>
              </a:rPr>
              <a:t>до 6 місяців</a:t>
            </a:r>
            <a:r>
              <a:rPr b="0" lang="uk-UA" sz="1600" spc="-1" strike="noStrike">
                <a:solidFill>
                  <a:srgbClr val="808080"/>
                </a:solidFill>
                <a:latin typeface="Arial"/>
              </a:rPr>
              <a:t> (дослідження </a:t>
            </a:r>
            <a:r>
              <a:rPr b="0" lang="uk-UA" sz="1600" spc="-1" strike="noStrike">
                <a:solidFill>
                  <a:srgbClr val="b19942"/>
                </a:solidFill>
                <a:latin typeface="Arial"/>
              </a:rPr>
              <a:t>охоплює ранній вік</a:t>
            </a:r>
            <a:r>
              <a:rPr b="0" lang="uk-UA" sz="1600" spc="-1" strike="noStrike">
                <a:solidFill>
                  <a:srgbClr val="808080"/>
                </a:solidFill>
                <a:latin typeface="Arial"/>
              </a:rPr>
              <a:t>)</a:t>
            </a:r>
            <a:r>
              <a:rPr b="0" lang="uk-UA" sz="1600" spc="-1" strike="noStrike" baseline="30000">
                <a:solidFill>
                  <a:srgbClr val="808080"/>
                </a:solidFill>
                <a:latin typeface="Arial"/>
              </a:rPr>
              <a:t>1,2</a:t>
            </a: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700"/>
              </a:spcBef>
            </a:pPr>
            <a:r>
              <a:rPr b="0" lang="uk-UA" sz="1600" spc="-1" strike="noStrike">
                <a:solidFill>
                  <a:srgbClr val="808080"/>
                </a:solidFill>
                <a:latin typeface="Arial"/>
              </a:rPr>
              <a:t>5 ОГМ є одними з </a:t>
            </a:r>
            <a:r>
              <a:rPr b="0" lang="uk-UA" sz="1600" spc="-1" strike="noStrike">
                <a:solidFill>
                  <a:srgbClr val="b19942"/>
                </a:solidFill>
                <a:latin typeface="Arial"/>
              </a:rPr>
              <a:t>найбільш поширених</a:t>
            </a:r>
            <a:r>
              <a:rPr b="0" lang="uk-UA" sz="1600" spc="-1" strike="noStrike">
                <a:solidFill>
                  <a:srgbClr val="808080"/>
                </a:solidFill>
                <a:latin typeface="Arial"/>
              </a:rPr>
              <a:t> і кількісно представляють </a:t>
            </a:r>
            <a:r>
              <a:rPr b="0" lang="uk-UA" sz="1600" spc="-1" strike="noStrike">
                <a:solidFill>
                  <a:srgbClr val="b19942"/>
                </a:solidFill>
                <a:latin typeface="Arial"/>
              </a:rPr>
              <a:t>майже 50% ОГМ</a:t>
            </a:r>
            <a:r>
              <a:rPr b="0" lang="uk-UA" sz="1600" spc="-1" strike="noStrike">
                <a:solidFill>
                  <a:srgbClr val="808080"/>
                </a:solidFill>
                <a:latin typeface="Arial"/>
              </a:rPr>
              <a:t>, які зазвичай вимірюються в грудному молоці</a:t>
            </a:r>
            <a:r>
              <a:rPr b="0" lang="uk-UA" sz="1600" spc="-1" strike="noStrike" baseline="30000">
                <a:solidFill>
                  <a:srgbClr val="808080"/>
                </a:solidFill>
                <a:latin typeface="Arial"/>
              </a:rPr>
              <a:t>3-7</a:t>
            </a:r>
            <a:r>
              <a:rPr b="0" lang="uk-UA" sz="1600" spc="-1" strike="noStrike">
                <a:solidFill>
                  <a:srgbClr val="808080"/>
                </a:solidFill>
                <a:latin typeface="Arial"/>
              </a:rPr>
              <a:t>*</a:t>
            </a: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700"/>
              </a:spcBef>
            </a:pPr>
            <a:r>
              <a:rPr b="0" lang="uk-UA" sz="1600" spc="-1" strike="noStrike">
                <a:solidFill>
                  <a:srgbClr val="b19942"/>
                </a:solidFill>
                <a:latin typeface="Arial"/>
              </a:rPr>
              <a:t>•</a:t>
            </a:r>
            <a:r>
              <a:rPr b="0" lang="uk-UA" sz="1600" spc="-1" strike="noStrike">
                <a:solidFill>
                  <a:srgbClr val="808080"/>
                </a:solidFill>
                <a:latin typeface="Arial"/>
              </a:rPr>
              <a:t> </a:t>
            </a:r>
            <a:r>
              <a:rPr b="0" lang="uk-UA" sz="1600" spc="-1" strike="noStrike">
                <a:solidFill>
                  <a:srgbClr val="808080"/>
                </a:solidFill>
                <a:latin typeface="Arial"/>
              </a:rPr>
              <a:t>Разом вони представляють </a:t>
            </a:r>
            <a:r>
              <a:rPr b="0" lang="uk-UA" sz="1600" spc="-1" strike="noStrike">
                <a:solidFill>
                  <a:srgbClr val="b19942"/>
                </a:solidFill>
                <a:latin typeface="Arial"/>
              </a:rPr>
              <a:t>3 родини ОГМ</a:t>
            </a:r>
            <a:r>
              <a:rPr b="0" lang="uk-UA" sz="1600" spc="-1" strike="noStrike" baseline="30000">
                <a:solidFill>
                  <a:srgbClr val="808080"/>
                </a:solidFill>
                <a:latin typeface="Arial"/>
              </a:rPr>
              <a:t>8</a:t>
            </a:r>
            <a:r>
              <a:rPr b="0" lang="uk-UA" sz="1600" spc="-1" strike="noStrike">
                <a:solidFill>
                  <a:srgbClr val="808080"/>
                </a:solidFill>
                <a:latin typeface="Arial"/>
              </a:rPr>
              <a:t>**</a:t>
            </a: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700"/>
              </a:spcBef>
            </a:pPr>
            <a:r>
              <a:rPr b="0" lang="uk-UA" sz="1600" spc="-1" strike="noStrike">
                <a:solidFill>
                  <a:srgbClr val="b19942"/>
                </a:solidFill>
                <a:latin typeface="Arial"/>
              </a:rPr>
              <a:t>•</a:t>
            </a:r>
            <a:r>
              <a:rPr b="0" lang="uk-UA" sz="1600" spc="-1" strike="noStrike">
                <a:solidFill>
                  <a:srgbClr val="808080"/>
                </a:solidFill>
                <a:latin typeface="Arial"/>
              </a:rPr>
              <a:t> </a:t>
            </a:r>
            <a:r>
              <a:rPr b="0" lang="uk-UA" sz="1600" spc="-1" strike="noStrike">
                <a:solidFill>
                  <a:srgbClr val="808080"/>
                </a:solidFill>
                <a:latin typeface="Arial"/>
              </a:rPr>
              <a:t>Унікально комбіновані в </a:t>
            </a:r>
            <a:r>
              <a:rPr b="0" lang="uk-UA" sz="1600" spc="-1" strike="noStrike">
                <a:solidFill>
                  <a:srgbClr val="b19942"/>
                </a:solidFill>
                <a:latin typeface="Arial"/>
              </a:rPr>
              <a:t>пропорціях на основі співвідношення ОГМ</a:t>
            </a:r>
            <a:r>
              <a:rPr b="0" lang="uk-UA" sz="1600" spc="-1" strike="noStrike">
                <a:solidFill>
                  <a:srgbClr val="808080"/>
                </a:solidFill>
                <a:latin typeface="Arial"/>
              </a:rPr>
              <a:t> в грудному молоці</a:t>
            </a:r>
            <a:r>
              <a:rPr b="0" lang="uk-UA" sz="1600" spc="-1" strike="noStrike" baseline="30000">
                <a:solidFill>
                  <a:srgbClr val="808080"/>
                </a:solidFill>
                <a:latin typeface="Arial"/>
              </a:rPr>
              <a:t>9</a:t>
            </a: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700"/>
              </a:spcBef>
            </a:pPr>
            <a:r>
              <a:rPr b="0" lang="uk-UA" sz="1600" spc="-1" strike="noStrike">
                <a:solidFill>
                  <a:srgbClr val="b19942"/>
                </a:solidFill>
                <a:latin typeface="Arial"/>
              </a:rPr>
              <a:t>•</a:t>
            </a:r>
            <a:r>
              <a:rPr b="0" lang="uk-UA" sz="1600" spc="-1" strike="noStrike">
                <a:solidFill>
                  <a:srgbClr val="808080"/>
                </a:solidFill>
                <a:latin typeface="Arial"/>
              </a:rPr>
              <a:t> </a:t>
            </a:r>
            <a:r>
              <a:rPr b="0" lang="uk-UA" sz="1600" spc="-1" strike="noStrike">
                <a:solidFill>
                  <a:srgbClr val="808080"/>
                </a:solidFill>
                <a:latin typeface="Arial"/>
              </a:rPr>
              <a:t>Структурно </a:t>
            </a:r>
            <a:r>
              <a:rPr b="0" lang="uk-UA" sz="1600" spc="-1" strike="noStrike">
                <a:solidFill>
                  <a:srgbClr val="b19942"/>
                </a:solidFill>
                <a:latin typeface="Arial"/>
              </a:rPr>
              <a:t>ідентичні</a:t>
            </a:r>
            <a:r>
              <a:rPr b="0" lang="uk-UA" sz="1600" spc="-1" strike="noStrike">
                <a:solidFill>
                  <a:srgbClr val="808080"/>
                </a:solidFill>
                <a:latin typeface="Arial"/>
              </a:rPr>
              <a:t> </a:t>
            </a:r>
            <a:r>
              <a:rPr b="0" lang="uk-UA" sz="1600" spc="-1" strike="noStrike">
                <a:solidFill>
                  <a:srgbClr val="c59b00"/>
                </a:solidFill>
                <a:latin typeface="Arial"/>
              </a:rPr>
              <a:t>ОГМ</a:t>
            </a:r>
            <a:r>
              <a:rPr b="0" lang="uk-UA" sz="1600" spc="-1" strike="noStrike">
                <a:solidFill>
                  <a:srgbClr val="808080"/>
                </a:solidFill>
                <a:latin typeface="Arial"/>
              </a:rPr>
              <a:t> в грудному молоці</a:t>
            </a:r>
            <a:r>
              <a:rPr b="0" lang="uk-UA" sz="1600" spc="-1" strike="noStrike" baseline="30000">
                <a:solidFill>
                  <a:srgbClr val="808080"/>
                </a:solidFill>
                <a:latin typeface="Arial"/>
              </a:rPr>
              <a:t>10-17</a:t>
            </a: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700"/>
              </a:spcBef>
            </a:pPr>
            <a:r>
              <a:rPr b="0" lang="uk-UA" sz="1600" spc="-1" strike="noStrike">
                <a:solidFill>
                  <a:srgbClr val="b19942"/>
                </a:solidFill>
                <a:latin typeface="Arial"/>
              </a:rPr>
              <a:t>•</a:t>
            </a:r>
            <a:r>
              <a:rPr b="0" lang="uk-UA" sz="1600" spc="-1" strike="noStrike">
                <a:solidFill>
                  <a:srgbClr val="808080"/>
                </a:solidFill>
                <a:latin typeface="Arial"/>
              </a:rPr>
              <a:t> </a:t>
            </a:r>
            <a:r>
              <a:rPr b="0" lang="uk-UA" sz="1600" spc="-1" strike="noStrike">
                <a:solidFill>
                  <a:srgbClr val="808080"/>
                </a:solidFill>
                <a:latin typeface="Arial"/>
              </a:rPr>
              <a:t>Загально </a:t>
            </a:r>
            <a:r>
              <a:rPr b="0" lang="uk-UA" sz="1600" spc="-1" strike="noStrike">
                <a:solidFill>
                  <a:srgbClr val="b19942"/>
                </a:solidFill>
                <a:latin typeface="Arial"/>
              </a:rPr>
              <a:t>визнані безпечними FDA </a:t>
            </a:r>
            <a:r>
              <a:rPr b="0" lang="uk-UA" sz="1600" spc="-1" strike="noStrike">
                <a:solidFill>
                  <a:srgbClr val="808080"/>
                </a:solidFill>
                <a:latin typeface="Arial"/>
              </a:rPr>
              <a:t>США (GRAS) і оцінені як безпечні </a:t>
            </a:r>
            <a:r>
              <a:rPr b="0" lang="uk-UA" sz="1600" spc="-1" strike="noStrike">
                <a:solidFill>
                  <a:srgbClr val="b19942"/>
                </a:solidFill>
                <a:latin typeface="Arial"/>
              </a:rPr>
              <a:t>EFSA</a:t>
            </a:r>
            <a:r>
              <a:rPr b="0" lang="uk-UA" sz="1600" spc="-1" strike="noStrike" baseline="30000">
                <a:solidFill>
                  <a:srgbClr val="808080"/>
                </a:solidFill>
                <a:latin typeface="Arial"/>
              </a:rPr>
              <a:t>10-17</a:t>
            </a: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700"/>
              </a:spcBef>
            </a:pPr>
            <a:r>
              <a:rPr b="0" lang="uk-UA" sz="1600" spc="-1" strike="noStrike">
                <a:solidFill>
                  <a:srgbClr val="b19942"/>
                </a:solidFill>
                <a:latin typeface="Arial"/>
              </a:rPr>
              <a:t>•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330" name="CustomShape 3"/>
          <p:cNvSpPr/>
          <p:nvPr/>
        </p:nvSpPr>
        <p:spPr>
          <a:xfrm flipH="1">
            <a:off x="6391440" y="2796840"/>
            <a:ext cx="852120" cy="570240"/>
          </a:xfrm>
          <a:custGeom>
            <a:avLst/>
            <a:gdLst/>
            <a:ahLst/>
            <a:rect l="l" t="t" r="r" b="b"/>
            <a:pathLst>
              <a:path w="1563077" h="281354">
                <a:moveTo>
                  <a:pt x="1563077" y="0"/>
                </a:moveTo>
                <a:lnTo>
                  <a:pt x="250092" y="0"/>
                </a:lnTo>
                <a:lnTo>
                  <a:pt x="0" y="281354"/>
                </a:lnTo>
                <a:lnTo>
                  <a:pt x="7815" y="281354"/>
                </a:lnTo>
              </a:path>
            </a:pathLst>
          </a:custGeom>
          <a:noFill/>
          <a:ln w="9525">
            <a:solidFill>
              <a:srgbClr val="80808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31" name="CustomShape 4"/>
          <p:cNvSpPr/>
          <p:nvPr/>
        </p:nvSpPr>
        <p:spPr>
          <a:xfrm flipH="1" flipV="1">
            <a:off x="6242760" y="4131360"/>
            <a:ext cx="852120" cy="570240"/>
          </a:xfrm>
          <a:custGeom>
            <a:avLst/>
            <a:gdLst/>
            <a:ahLst/>
            <a:rect l="l" t="t" r="r" b="b"/>
            <a:pathLst>
              <a:path w="1563077" h="281354">
                <a:moveTo>
                  <a:pt x="1563077" y="0"/>
                </a:moveTo>
                <a:lnTo>
                  <a:pt x="250092" y="0"/>
                </a:lnTo>
                <a:lnTo>
                  <a:pt x="0" y="281354"/>
                </a:lnTo>
                <a:lnTo>
                  <a:pt x="7815" y="281354"/>
                </a:lnTo>
              </a:path>
            </a:pathLst>
          </a:custGeom>
          <a:noFill/>
          <a:ln w="9525">
            <a:solidFill>
              <a:srgbClr val="a8a8a8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332" name="Picture 4" descr=""/>
          <p:cNvPicPr/>
          <p:nvPr/>
        </p:nvPicPr>
        <p:blipFill>
          <a:blip r:embed="rId1"/>
          <a:srcRect l="0" t="82644" r="0" b="0"/>
          <a:stretch/>
        </p:blipFill>
        <p:spPr>
          <a:xfrm>
            <a:off x="7931880" y="4825800"/>
            <a:ext cx="2908080" cy="561240"/>
          </a:xfrm>
          <a:prstGeom prst="rect">
            <a:avLst/>
          </a:prstGeom>
          <a:ln w="0">
            <a:noFill/>
          </a:ln>
        </p:spPr>
      </p:pic>
      <p:sp>
        <p:nvSpPr>
          <p:cNvPr id="333" name="CustomShape 5"/>
          <p:cNvSpPr/>
          <p:nvPr/>
        </p:nvSpPr>
        <p:spPr>
          <a:xfrm>
            <a:off x="6280560" y="1402920"/>
            <a:ext cx="1823760" cy="136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GB" sz="1200" spc="-1" strike="noStrike">
                <a:solidFill>
                  <a:srgbClr val="009fe3"/>
                </a:solidFill>
                <a:latin typeface="Trade Gothic Next LT Pro Lt"/>
              </a:rPr>
              <a:t>6’ SL</a:t>
            </a:r>
            <a:br/>
            <a:r>
              <a:rPr b="0" lang="uk-UA" sz="1200" spc="-1" strike="noStrike">
                <a:solidFill>
                  <a:srgbClr val="808080"/>
                </a:solidFill>
                <a:latin typeface="Trade Gothic Next LT Pro"/>
              </a:rPr>
              <a:t>Провідний представник сімейства «сіалізованих»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GB" sz="1200" spc="-1" strike="noStrike">
                <a:solidFill>
                  <a:srgbClr val="009fe3"/>
                </a:solidFill>
                <a:latin typeface="Trade Gothic Next LT Pro Lt"/>
              </a:rPr>
              <a:t>3’ SL</a:t>
            </a:r>
            <a:br/>
            <a:r>
              <a:rPr b="0" lang="uk-UA" sz="1200" spc="-1" strike="noStrike">
                <a:solidFill>
                  <a:srgbClr val="808080"/>
                </a:solidFill>
                <a:latin typeface="Trade Gothic Next LT Pro"/>
              </a:rPr>
              <a:t>Основний представник сімейства «сіалізованих»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334" name="CustomShape 6"/>
          <p:cNvSpPr/>
          <p:nvPr/>
        </p:nvSpPr>
        <p:spPr>
          <a:xfrm>
            <a:off x="6184800" y="4755240"/>
            <a:ext cx="2070000" cy="82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GB" sz="1200" spc="-1" strike="noStrike">
                <a:solidFill>
                  <a:srgbClr val="032fa1"/>
                </a:solidFill>
                <a:latin typeface="Trade Gothic Next LT Pro Lt"/>
              </a:rPr>
              <a:t>LNT</a:t>
            </a:r>
            <a:br/>
            <a:r>
              <a:rPr b="0" lang="uk-UA" sz="1200" spc="-1" strike="noStrike">
                <a:solidFill>
                  <a:srgbClr val="808080"/>
                </a:solidFill>
                <a:latin typeface="Trade Gothic Next LT Pro"/>
              </a:rPr>
              <a:t>Найпоширеніший представник сімейства «нефукозильованих».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200" spc="-1" strike="noStrike">
              <a:latin typeface="Arial"/>
            </a:endParaRPr>
          </a:p>
        </p:txBody>
      </p:sp>
      <p:sp>
        <p:nvSpPr>
          <p:cNvPr id="335" name="CustomShape 7"/>
          <p:cNvSpPr/>
          <p:nvPr/>
        </p:nvSpPr>
        <p:spPr>
          <a:xfrm>
            <a:off x="8764200" y="1545120"/>
            <a:ext cx="2465280" cy="136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uk-UA" sz="1200" spc="-1" strike="noStrike">
                <a:solidFill>
                  <a:srgbClr val="b19942"/>
                </a:solidFill>
                <a:latin typeface="Trade Gothic Next LT Pro Lt"/>
              </a:rPr>
              <a:t>2’FL</a:t>
            </a:r>
            <a:br/>
            <a:r>
              <a:rPr b="0" lang="uk-UA" sz="1200" spc="-1" strike="noStrike">
                <a:solidFill>
                  <a:srgbClr val="808080"/>
                </a:solidFill>
                <a:latin typeface="Trade Gothic Next LT Pro"/>
              </a:rPr>
              <a:t>Найпоширеніший представник сімейства «фукозильованих»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uk-UA" sz="1200" spc="-1" strike="noStrike">
                <a:solidFill>
                  <a:srgbClr val="b19942"/>
                </a:solidFill>
                <a:latin typeface="Trade Gothic Next LT Pro Lt"/>
              </a:rPr>
              <a:t>DFL</a:t>
            </a:r>
            <a:br/>
            <a:r>
              <a:rPr b="0" lang="uk-UA" sz="1200" spc="-1" strike="noStrike">
                <a:solidFill>
                  <a:srgbClr val="808080"/>
                </a:solidFill>
                <a:latin typeface="Trade Gothic Next LT Pro"/>
              </a:rPr>
              <a:t>Якісно важливий  представник сімейства «фукозильованих»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336" name="CustomShape 8"/>
          <p:cNvSpPr/>
          <p:nvPr/>
        </p:nvSpPr>
        <p:spPr>
          <a:xfrm>
            <a:off x="8557920" y="2934000"/>
            <a:ext cx="1656360" cy="465480"/>
          </a:xfrm>
          <a:custGeom>
            <a:avLst/>
            <a:gdLst/>
            <a:ahLst/>
            <a:rect l="l" t="t" r="r" b="b"/>
            <a:pathLst>
              <a:path w="1563077" h="281354">
                <a:moveTo>
                  <a:pt x="1563077" y="0"/>
                </a:moveTo>
                <a:lnTo>
                  <a:pt x="250092" y="0"/>
                </a:lnTo>
                <a:lnTo>
                  <a:pt x="0" y="281354"/>
                </a:lnTo>
                <a:lnTo>
                  <a:pt x="7815" y="281354"/>
                </a:lnTo>
              </a:path>
            </a:pathLst>
          </a:custGeom>
          <a:noFill/>
          <a:ln w="9525">
            <a:solidFill>
              <a:srgbClr val="80808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337" name="Picture 4" descr=""/>
          <p:cNvPicPr/>
          <p:nvPr/>
        </p:nvPicPr>
        <p:blipFill>
          <a:blip r:embed="rId2"/>
          <a:srcRect l="0" t="0" r="0" b="21272"/>
          <a:stretch/>
        </p:blipFill>
        <p:spPr>
          <a:xfrm>
            <a:off x="6570000" y="2931840"/>
            <a:ext cx="2587320" cy="2265480"/>
          </a:xfrm>
          <a:prstGeom prst="rect">
            <a:avLst/>
          </a:prstGeom>
          <a:ln w="0">
            <a:noFill/>
          </a:ln>
        </p:spPr>
      </p:pic>
      <p:sp>
        <p:nvSpPr>
          <p:cNvPr id="338" name="CustomShape 9"/>
          <p:cNvSpPr/>
          <p:nvPr/>
        </p:nvSpPr>
        <p:spPr>
          <a:xfrm>
            <a:off x="877680" y="5929920"/>
            <a:ext cx="6015240" cy="21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uk-UA" sz="800" spc="-1" strike="noStrike">
                <a:solidFill>
                  <a:srgbClr val="808080"/>
                </a:solidFill>
                <a:latin typeface="Trade Gothic LT Std"/>
              </a:rPr>
              <a:t>* У жіночому молоці 5 HMO становлять 43,5% від загальної суми 20 основних HMO.</a:t>
            </a:r>
            <a:endParaRPr b="0" lang="en-US" sz="800" spc="-1" strike="noStrike">
              <a:latin typeface="Arial"/>
            </a:endParaRPr>
          </a:p>
        </p:txBody>
      </p:sp>
      <p:sp>
        <p:nvSpPr>
          <p:cNvPr id="339" name="CustomShape 10"/>
          <p:cNvSpPr/>
          <p:nvPr/>
        </p:nvSpPr>
        <p:spPr>
          <a:xfrm>
            <a:off x="877680" y="6146280"/>
            <a:ext cx="8008920" cy="333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GB" sz="800" spc="-1" strike="noStrike">
                <a:solidFill>
                  <a:srgbClr val="808080"/>
                </a:solidFill>
                <a:latin typeface="Trade Gothic LT Std"/>
                <a:ea typeface="Calibri"/>
              </a:rPr>
              <a:t>** </a:t>
            </a:r>
            <a:r>
              <a:rPr b="0" lang="uk-UA" sz="800" spc="-1" strike="noStrike">
                <a:solidFill>
                  <a:srgbClr val="808080"/>
                </a:solidFill>
                <a:latin typeface="Trade Gothic LT Std"/>
                <a:ea typeface="Calibri"/>
              </a:rPr>
              <a:t>Кольори представляють 3 сімейства на основі 20 загальноприйнятих вимірюваних </a:t>
            </a:r>
            <a:r>
              <a:rPr b="0" lang="en-GB" sz="800" spc="-1" strike="noStrike">
                <a:solidFill>
                  <a:srgbClr val="808080"/>
                </a:solidFill>
                <a:latin typeface="Trade Gothic LT Std"/>
                <a:ea typeface="Calibri"/>
              </a:rPr>
              <a:t>HMO. </a:t>
            </a:r>
            <a:r>
              <a:rPr b="0" lang="uk-UA" sz="800" spc="-1" strike="noStrike">
                <a:solidFill>
                  <a:srgbClr val="808080"/>
                </a:solidFill>
                <a:latin typeface="Trade Gothic LT Std"/>
                <a:ea typeface="Calibri"/>
              </a:rPr>
              <a:t>Відкритий простір показує, що точні пропорції між сім’ями невідомі, оскільки багато </a:t>
            </a:r>
            <a:r>
              <a:rPr b="0" lang="en-GB" sz="800" spc="-1" strike="noStrike">
                <a:solidFill>
                  <a:srgbClr val="808080"/>
                </a:solidFill>
                <a:latin typeface="Trade Gothic LT Std"/>
                <a:ea typeface="Calibri"/>
              </a:rPr>
              <a:t>HMO </a:t>
            </a:r>
            <a:r>
              <a:rPr b="0" lang="uk-UA" sz="800" spc="-1" strike="noStrike">
                <a:solidFill>
                  <a:srgbClr val="808080"/>
                </a:solidFill>
                <a:latin typeface="Trade Gothic LT Std"/>
                <a:ea typeface="Calibri"/>
              </a:rPr>
              <a:t>не визначені кількісно. Дані зібрано з Остін 2016, </a:t>
            </a:r>
            <a:r>
              <a:rPr b="0" lang="en-GB" sz="800" spc="-1" strike="noStrike">
                <a:solidFill>
                  <a:srgbClr val="808080"/>
                </a:solidFill>
                <a:latin typeface="Trade Gothic LT Std"/>
                <a:ea typeface="Calibri"/>
              </a:rPr>
              <a:t>Sprenger 2017, </a:t>
            </a:r>
            <a:r>
              <a:rPr b="0" lang="uk-UA" sz="800" spc="-1" strike="noStrike">
                <a:solidFill>
                  <a:srgbClr val="808080"/>
                </a:solidFill>
                <a:latin typeface="Trade Gothic LT Std"/>
                <a:ea typeface="Calibri"/>
              </a:rPr>
              <a:t>Остін 2019, Самуель 2019 і Лефевр 2020.</a:t>
            </a:r>
            <a:endParaRPr b="0" lang="en-US" sz="800" spc="-1" strike="noStrike">
              <a:latin typeface="Arial"/>
            </a:endParaRPr>
          </a:p>
        </p:txBody>
      </p:sp>
      <p:sp>
        <p:nvSpPr>
          <p:cNvPr id="340" name="Line 11"/>
          <p:cNvSpPr/>
          <p:nvPr/>
        </p:nvSpPr>
        <p:spPr>
          <a:xfrm>
            <a:off x="6084000" y="1866240"/>
            <a:ext cx="0" cy="3514680"/>
          </a:xfrm>
          <a:prstGeom prst="line">
            <a:avLst/>
          </a:prstGeom>
          <a:ln>
            <a:solidFill>
              <a:srgbClr val="b1994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41" name="CustomShape 12"/>
          <p:cNvSpPr/>
          <p:nvPr/>
        </p:nvSpPr>
        <p:spPr>
          <a:xfrm>
            <a:off x="8904960" y="4925160"/>
            <a:ext cx="2570760" cy="501840"/>
          </a:xfrm>
          <a:prstGeom prst="rect">
            <a:avLst/>
          </a:prstGeom>
          <a:solidFill>
            <a:srgbClr val="f6f4e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uk-UA" sz="900" spc="-1" strike="noStrike">
                <a:solidFill>
                  <a:srgbClr val="808080"/>
                </a:solidFill>
                <a:latin typeface="Arial"/>
              </a:rPr>
              <a:t>Нейтральні фукозильовані НМО</a:t>
            </a:r>
            <a:endParaRPr b="0" lang="en-US" sz="9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uk-UA" sz="900" spc="-1" strike="noStrike">
                <a:solidFill>
                  <a:srgbClr val="808080"/>
                </a:solidFill>
                <a:latin typeface="Arial"/>
              </a:rPr>
              <a:t>Нейтральні нефукозильовані НМО</a:t>
            </a:r>
            <a:endParaRPr b="0" lang="en-US" sz="9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uk-UA" sz="900" spc="-1" strike="noStrike">
                <a:solidFill>
                  <a:srgbClr val="808080"/>
                </a:solidFill>
                <a:latin typeface="Arial"/>
              </a:rPr>
              <a:t>Сіалізовані НМО</a:t>
            </a:r>
            <a:endParaRPr b="0" lang="en-US" sz="900" spc="-1" strike="noStrike">
              <a:latin typeface="Arial"/>
            </a:endParaRPr>
          </a:p>
        </p:txBody>
      </p:sp>
      <p:pic>
        <p:nvPicPr>
          <p:cNvPr id="342" name="Picture 1" descr="">
            <a:hlinkClick r:id="" action="ppaction://media"/>
          </p:cNvPr>
          <p:cNvPicPr/>
          <p:nvPr>
            <a:videoFile r:link="rId3"/>
            <p:extLst>
              <p:ext uri="{DAA4B4D4-6D71-4841-9C94-3DE7FCFB9230}">
                <p14:media r:embed="rId4"/>
              </p:ext>
            </p:extLst>
          </p:nvPr>
        </p:nvPicPr>
        <p:blipFill>
          <a:blip r:embed="rId5"/>
        </p:blipFill>
        <p:spPr>
          <a:xfrm>
            <a:off x="11366640" y="6032520"/>
            <a:ext cx="609120" cy="609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advTm="62000" p14:dur="2000"/>
    </mc:Choice>
    <mc:Fallback>
      <p:transition spd="slow" advTm="62000"/>
    </mc:Fallback>
  </mc:AlternateContent>
  <p:timing>
    <p:tnLst>
      <p:par>
        <p:cTn id="115" dur="indefinite" restart="never" nodeType="tmRoot">
          <p:childTnLst>
            <p:seq>
              <p:cTn id="116" dur="indefinite" nodeType="mainSeq"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nodeType="afterEffect" fill="hold" presetClass="mediacall">
                                  <p:stCondLst>
                                    <p:cond delay="0"/>
                                  </p:stCondLst>
                                  <p:childTnLst>
                                    <p:cmd type="call">
                                      <p:cBhvr>
                                        <p:cTn id="120" dur="1" fill="hold"/>
                                        <p:tgtEl>
                                          <p:spTgt spid="3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3" name="Group 1"/>
          <p:cNvGrpSpPr/>
          <p:nvPr/>
        </p:nvGrpSpPr>
        <p:grpSpPr>
          <a:xfrm>
            <a:off x="1346040" y="2240280"/>
            <a:ext cx="9746280" cy="1200600"/>
            <a:chOff x="1346040" y="2240280"/>
            <a:chExt cx="9746280" cy="1200600"/>
          </a:xfrm>
        </p:grpSpPr>
        <p:sp>
          <p:nvSpPr>
            <p:cNvPr id="344" name="CustomShape 2"/>
            <p:cNvSpPr/>
            <p:nvPr/>
          </p:nvSpPr>
          <p:spPr>
            <a:xfrm>
              <a:off x="1630080" y="2240280"/>
              <a:ext cx="9238680" cy="859320"/>
            </a:xfrm>
            <a:prstGeom prst="roundRect">
              <a:avLst>
                <a:gd name="adj" fmla="val 16667"/>
              </a:avLst>
            </a:prstGeom>
            <a:noFill/>
            <a:ln>
              <a:solidFill>
                <a:srgbClr val="b19942"/>
              </a:solidFill>
              <a:prstDash val="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345" name="CustomShape 3"/>
            <p:cNvSpPr/>
            <p:nvPr/>
          </p:nvSpPr>
          <p:spPr>
            <a:xfrm>
              <a:off x="1346040" y="2936880"/>
              <a:ext cx="9746280" cy="50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346" name="CustomShape 4"/>
          <p:cNvSpPr/>
          <p:nvPr/>
        </p:nvSpPr>
        <p:spPr>
          <a:xfrm>
            <a:off x="4592520" y="1906920"/>
            <a:ext cx="2995920" cy="250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uk-UA" sz="1050" spc="-1" strike="noStrike">
                <a:solidFill>
                  <a:srgbClr val="b19942"/>
                </a:solidFill>
                <a:latin typeface="Trade Gothic LT Std"/>
                <a:ea typeface="Calibri"/>
              </a:rPr>
              <a:t>Згідно останніх досліджень*</a:t>
            </a:r>
            <a:endParaRPr b="0" lang="en-US" sz="1050" spc="-1" strike="noStrike">
              <a:latin typeface="Arial"/>
            </a:endParaRPr>
          </a:p>
        </p:txBody>
      </p:sp>
      <p:sp>
        <p:nvSpPr>
          <p:cNvPr id="347" name="CustomShape 5"/>
          <p:cNvSpPr/>
          <p:nvPr/>
        </p:nvSpPr>
        <p:spPr>
          <a:xfrm>
            <a:off x="1473480" y="3014640"/>
            <a:ext cx="1963440" cy="173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uk-UA" sz="1800" spc="-1" strike="noStrike">
                <a:solidFill>
                  <a:srgbClr val="133d8e"/>
                </a:solidFill>
                <a:latin typeface="FocoW01-Bold"/>
              </a:rPr>
              <a:t>Знижують ризик інфекцій та патогенного навантаження</a:t>
            </a:r>
            <a:r>
              <a:rPr b="1" lang="en-US" sz="1800" spc="-1" strike="noStrike" baseline="30000">
                <a:solidFill>
                  <a:srgbClr val="133d8e"/>
                </a:solidFill>
                <a:latin typeface="FocoW01-Bold"/>
              </a:rPr>
              <a:t>1-6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348" name="CustomShape 6"/>
          <p:cNvSpPr/>
          <p:nvPr/>
        </p:nvSpPr>
        <p:spPr>
          <a:xfrm>
            <a:off x="4005360" y="3007800"/>
            <a:ext cx="1973160" cy="118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uk-UA" sz="1800" spc="-1" strike="noStrike">
                <a:solidFill>
                  <a:srgbClr val="133d8e"/>
                </a:solidFill>
                <a:latin typeface="FocoW01-Bold"/>
              </a:rPr>
              <a:t>Пригнічують </a:t>
            </a: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uk-UA" sz="1800" spc="-1" strike="noStrike">
                <a:solidFill>
                  <a:srgbClr val="133d8e"/>
                </a:solidFill>
                <a:latin typeface="FocoW01-Bold"/>
              </a:rPr>
              <a:t>ріст та адгезію патогенів</a:t>
            </a:r>
            <a:r>
              <a:rPr b="1" lang="en-US" sz="1800" spc="-1" strike="noStrike" baseline="30000">
                <a:solidFill>
                  <a:srgbClr val="133d8e"/>
                </a:solidFill>
                <a:latin typeface="FocoW01-Bold"/>
              </a:rPr>
              <a:t>7-14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349" name="CustomShape 7"/>
          <p:cNvSpPr/>
          <p:nvPr/>
        </p:nvSpPr>
        <p:spPr>
          <a:xfrm>
            <a:off x="6361200" y="3094200"/>
            <a:ext cx="2203200" cy="913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uk-UA" sz="1800" spc="-1" strike="noStrike">
                <a:solidFill>
                  <a:srgbClr val="133d8e"/>
                </a:solidFill>
                <a:latin typeface="FocoW01-Bold"/>
              </a:rPr>
              <a:t>Зменшують запальний </a:t>
            </a: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uk-UA" sz="1800" spc="-1" strike="noStrike">
                <a:solidFill>
                  <a:srgbClr val="133d8e"/>
                </a:solidFill>
                <a:latin typeface="FocoW01-Bold"/>
              </a:rPr>
              <a:t>процес</a:t>
            </a:r>
            <a:r>
              <a:rPr b="1" lang="en-US" sz="1800" spc="-1" strike="noStrike" baseline="30000">
                <a:solidFill>
                  <a:srgbClr val="133d8e"/>
                </a:solidFill>
                <a:latin typeface="FocoW01-Bold"/>
              </a:rPr>
              <a:t>3,15-19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350" name="CustomShape 8"/>
          <p:cNvSpPr/>
          <p:nvPr/>
        </p:nvSpPr>
        <p:spPr>
          <a:xfrm>
            <a:off x="8352000" y="3088440"/>
            <a:ext cx="2761560" cy="913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uk-UA" sz="1800" spc="-1" strike="noStrike">
                <a:solidFill>
                  <a:srgbClr val="133d8e"/>
                </a:solidFill>
                <a:latin typeface="FocoW01-Bold"/>
              </a:rPr>
              <a:t>Підсилюють імунну відповідь на вакцинацію</a:t>
            </a:r>
            <a:r>
              <a:rPr b="1" lang="en-US" sz="1800" spc="-1" strike="noStrike" baseline="30000">
                <a:solidFill>
                  <a:srgbClr val="133d8e"/>
                </a:solidFill>
                <a:latin typeface="FocoW01-Bold"/>
              </a:rPr>
              <a:t>20,21 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351" name="CustomShape 9"/>
          <p:cNvSpPr/>
          <p:nvPr/>
        </p:nvSpPr>
        <p:spPr>
          <a:xfrm>
            <a:off x="10272600" y="6176160"/>
            <a:ext cx="1576080" cy="43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uk-UA" sz="750" spc="-1" strike="noStrike">
                <a:solidFill>
                  <a:srgbClr val="9c7718"/>
                </a:solidFill>
                <a:latin typeface="Trade Gothic LT Std"/>
              </a:rPr>
              <a:t>*Більшість з даних представлені </a:t>
            </a:r>
            <a:endParaRPr b="0" lang="en-US" sz="75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uk-UA" sz="750" spc="-1" strike="noStrike">
                <a:solidFill>
                  <a:srgbClr val="9c7718"/>
                </a:solidFill>
                <a:latin typeface="Trade Gothic LT Std"/>
              </a:rPr>
              <a:t>з до клінічних досліджень.</a:t>
            </a:r>
            <a:endParaRPr b="0" lang="en-US" sz="750" spc="-1" strike="noStrike">
              <a:latin typeface="Arial"/>
            </a:endParaRPr>
          </a:p>
        </p:txBody>
      </p:sp>
      <p:sp>
        <p:nvSpPr>
          <p:cNvPr id="352" name="CustomShape 10"/>
          <p:cNvSpPr/>
          <p:nvPr/>
        </p:nvSpPr>
        <p:spPr>
          <a:xfrm>
            <a:off x="1570320" y="5329080"/>
            <a:ext cx="1646280" cy="24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1020" spc="-1" strike="noStrike">
                <a:solidFill>
                  <a:srgbClr val="b19942"/>
                </a:solidFill>
                <a:latin typeface="Wingdings"/>
                <a:ea typeface="Calibri"/>
              </a:rPr>
              <a:t></a:t>
            </a:r>
            <a:r>
              <a:rPr b="1" lang="en-US" sz="1020" spc="-1" strike="noStrike">
                <a:solidFill>
                  <a:srgbClr val="b19942"/>
                </a:solidFill>
                <a:latin typeface="Trade Gothic LT Std"/>
                <a:ea typeface="Calibri"/>
              </a:rPr>
              <a:t> </a:t>
            </a:r>
            <a:r>
              <a:rPr b="1" lang="en-US" sz="1020" spc="-1" strike="noStrike">
                <a:solidFill>
                  <a:srgbClr val="b19942"/>
                </a:solidFill>
                <a:latin typeface="Trade Gothic LT Std"/>
                <a:ea typeface="Calibri"/>
              </a:rPr>
              <a:t>2’FL  </a:t>
            </a:r>
            <a:r>
              <a:rPr b="1" lang="en-US" sz="1020" spc="-1" strike="noStrike">
                <a:solidFill>
                  <a:srgbClr val="b19942"/>
                </a:solidFill>
                <a:latin typeface="Wingdings"/>
                <a:ea typeface="Calibri"/>
              </a:rPr>
              <a:t></a:t>
            </a:r>
            <a:r>
              <a:rPr b="1" lang="en-US" sz="1020" spc="-1" strike="noStrike">
                <a:solidFill>
                  <a:srgbClr val="b19942"/>
                </a:solidFill>
                <a:latin typeface="Trade Gothic LT Std"/>
                <a:ea typeface="Calibri"/>
              </a:rPr>
              <a:t> 3’SL  </a:t>
            </a:r>
            <a:r>
              <a:rPr b="1" lang="en-US" sz="1020" spc="-1" strike="noStrike">
                <a:solidFill>
                  <a:srgbClr val="b19942"/>
                </a:solidFill>
                <a:latin typeface="Wingdings"/>
                <a:ea typeface="Calibri"/>
              </a:rPr>
              <a:t></a:t>
            </a:r>
            <a:r>
              <a:rPr b="1" lang="en-US" sz="1020" spc="-1" strike="noStrike">
                <a:solidFill>
                  <a:srgbClr val="b19942"/>
                </a:solidFill>
                <a:latin typeface="Trade Gothic LT Std"/>
                <a:ea typeface="Calibri"/>
              </a:rPr>
              <a:t>6’SL</a:t>
            </a:r>
            <a:endParaRPr b="0" lang="en-US" sz="1020" spc="-1" strike="noStrike">
              <a:latin typeface="Arial"/>
            </a:endParaRPr>
          </a:p>
        </p:txBody>
      </p:sp>
      <p:sp>
        <p:nvSpPr>
          <p:cNvPr id="353" name="CustomShape 11"/>
          <p:cNvSpPr/>
          <p:nvPr/>
        </p:nvSpPr>
        <p:spPr>
          <a:xfrm>
            <a:off x="4213800" y="5277600"/>
            <a:ext cx="1602360" cy="39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en-US" sz="1020" spc="-1" strike="noStrike">
                <a:solidFill>
                  <a:srgbClr val="b19942"/>
                </a:solidFill>
                <a:latin typeface="Wingdings"/>
                <a:ea typeface="Calibri"/>
              </a:rPr>
              <a:t></a:t>
            </a:r>
            <a:r>
              <a:rPr b="1" lang="en-US" sz="1020" spc="-1" strike="noStrike">
                <a:solidFill>
                  <a:srgbClr val="b19942"/>
                </a:solidFill>
                <a:latin typeface="Trade Gothic LT Std"/>
                <a:ea typeface="Calibri"/>
              </a:rPr>
              <a:t> </a:t>
            </a:r>
            <a:r>
              <a:rPr b="1" lang="en-US" sz="1020" spc="-1" strike="noStrike">
                <a:solidFill>
                  <a:srgbClr val="b19942"/>
                </a:solidFill>
                <a:latin typeface="Trade Gothic LT Std"/>
                <a:ea typeface="Calibri"/>
              </a:rPr>
              <a:t>2’FL  </a:t>
            </a:r>
            <a:r>
              <a:rPr b="1" lang="en-US" sz="1020" spc="-1" strike="noStrike">
                <a:solidFill>
                  <a:srgbClr val="b19942"/>
                </a:solidFill>
                <a:latin typeface="Wingdings"/>
                <a:ea typeface="Calibri"/>
              </a:rPr>
              <a:t></a:t>
            </a:r>
            <a:r>
              <a:rPr b="1" lang="en-US" sz="1020" spc="-1" strike="noStrike">
                <a:solidFill>
                  <a:srgbClr val="b19942"/>
                </a:solidFill>
                <a:latin typeface="Trade Gothic LT Std"/>
                <a:ea typeface="Calibri"/>
              </a:rPr>
              <a:t> DFL </a:t>
            </a:r>
            <a:r>
              <a:rPr b="1" lang="en-US" sz="1020" spc="-1" strike="noStrike">
                <a:solidFill>
                  <a:srgbClr val="b19942"/>
                </a:solidFill>
                <a:latin typeface="Wingdings"/>
                <a:ea typeface="Calibri"/>
              </a:rPr>
              <a:t></a:t>
            </a:r>
            <a:r>
              <a:rPr b="1" lang="en-US" sz="1020" spc="-1" strike="noStrike">
                <a:solidFill>
                  <a:srgbClr val="b19942"/>
                </a:solidFill>
                <a:latin typeface="Trade Gothic LT Std"/>
                <a:ea typeface="Calibri"/>
              </a:rPr>
              <a:t> LNT</a:t>
            </a:r>
            <a:br/>
            <a:r>
              <a:rPr b="1" lang="en-US" sz="1020" spc="-1" strike="noStrike">
                <a:solidFill>
                  <a:srgbClr val="b19942"/>
                </a:solidFill>
                <a:latin typeface="Wingdings"/>
                <a:ea typeface="Calibri"/>
              </a:rPr>
              <a:t></a:t>
            </a:r>
            <a:r>
              <a:rPr b="1" lang="en-US" sz="1020" spc="-1" strike="noStrike">
                <a:solidFill>
                  <a:srgbClr val="b19942"/>
                </a:solidFill>
                <a:latin typeface="Trade Gothic LT Std"/>
                <a:ea typeface="Calibri"/>
              </a:rPr>
              <a:t> 3’SL  </a:t>
            </a:r>
            <a:r>
              <a:rPr b="1" lang="en-US" sz="1020" spc="-1" strike="noStrike">
                <a:solidFill>
                  <a:srgbClr val="b19942"/>
                </a:solidFill>
                <a:latin typeface="Wingdings"/>
                <a:ea typeface="Calibri"/>
              </a:rPr>
              <a:t></a:t>
            </a:r>
            <a:r>
              <a:rPr b="1" lang="en-US" sz="1020" spc="-1" strike="noStrike">
                <a:solidFill>
                  <a:srgbClr val="b19942"/>
                </a:solidFill>
                <a:latin typeface="Trade Gothic LT Std"/>
                <a:ea typeface="Calibri"/>
              </a:rPr>
              <a:t>6’SL</a:t>
            </a:r>
            <a:endParaRPr b="0" lang="en-US" sz="1020" spc="-1" strike="noStrike">
              <a:latin typeface="Arial"/>
            </a:endParaRPr>
          </a:p>
        </p:txBody>
      </p:sp>
      <p:sp>
        <p:nvSpPr>
          <p:cNvPr id="354" name="CustomShape 12"/>
          <p:cNvSpPr/>
          <p:nvPr/>
        </p:nvSpPr>
        <p:spPr>
          <a:xfrm>
            <a:off x="6819120" y="5246640"/>
            <a:ext cx="1246320" cy="39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en-US" sz="1020" spc="-1" strike="noStrike">
                <a:solidFill>
                  <a:srgbClr val="b19942"/>
                </a:solidFill>
                <a:latin typeface="Wingdings"/>
                <a:ea typeface="Calibri"/>
              </a:rPr>
              <a:t></a:t>
            </a:r>
            <a:r>
              <a:rPr b="1" lang="en-US" sz="1020" spc="-1" strike="noStrike">
                <a:solidFill>
                  <a:srgbClr val="b19942"/>
                </a:solidFill>
                <a:latin typeface="Trade Gothic LT Std"/>
                <a:ea typeface="Calibri"/>
              </a:rPr>
              <a:t> </a:t>
            </a:r>
            <a:r>
              <a:rPr b="1" lang="en-US" sz="1020" spc="-1" strike="noStrike">
                <a:solidFill>
                  <a:srgbClr val="b19942"/>
                </a:solidFill>
                <a:latin typeface="Trade Gothic LT Std"/>
                <a:ea typeface="Calibri"/>
              </a:rPr>
              <a:t>2’FL  </a:t>
            </a:r>
            <a:r>
              <a:rPr b="1" lang="en-US" sz="1020" spc="-1" strike="noStrike">
                <a:solidFill>
                  <a:srgbClr val="b19942"/>
                </a:solidFill>
                <a:latin typeface="Wingdings"/>
                <a:ea typeface="Calibri"/>
              </a:rPr>
              <a:t></a:t>
            </a:r>
            <a:r>
              <a:rPr b="1" lang="en-US" sz="1020" spc="-1" strike="noStrike">
                <a:solidFill>
                  <a:srgbClr val="b19942"/>
                </a:solidFill>
                <a:latin typeface="Trade Gothic LT Std"/>
                <a:ea typeface="Calibri"/>
              </a:rPr>
              <a:t> DFL</a:t>
            </a:r>
            <a:br/>
            <a:r>
              <a:rPr b="1" lang="en-US" sz="1020" spc="-1" strike="noStrike">
                <a:solidFill>
                  <a:srgbClr val="b19942"/>
                </a:solidFill>
                <a:latin typeface="Wingdings"/>
                <a:ea typeface="Calibri"/>
              </a:rPr>
              <a:t></a:t>
            </a:r>
            <a:r>
              <a:rPr b="1" lang="en-US" sz="1020" spc="-1" strike="noStrike">
                <a:solidFill>
                  <a:srgbClr val="b19942"/>
                </a:solidFill>
                <a:latin typeface="Trade Gothic LT Std"/>
                <a:ea typeface="Calibri"/>
              </a:rPr>
              <a:t> 3’SL  </a:t>
            </a:r>
            <a:r>
              <a:rPr b="1" lang="en-US" sz="1020" spc="-1" strike="noStrike">
                <a:solidFill>
                  <a:srgbClr val="b19942"/>
                </a:solidFill>
                <a:latin typeface="Wingdings"/>
                <a:ea typeface="Calibri"/>
              </a:rPr>
              <a:t></a:t>
            </a:r>
            <a:r>
              <a:rPr b="1" lang="en-US" sz="1020" spc="-1" strike="noStrike">
                <a:solidFill>
                  <a:srgbClr val="b19942"/>
                </a:solidFill>
                <a:latin typeface="Trade Gothic LT Std"/>
                <a:ea typeface="Calibri"/>
              </a:rPr>
              <a:t>6’SL</a:t>
            </a:r>
            <a:endParaRPr b="0" lang="en-US" sz="1020" spc="-1" strike="noStrike">
              <a:latin typeface="Arial"/>
            </a:endParaRPr>
          </a:p>
        </p:txBody>
      </p:sp>
      <p:sp>
        <p:nvSpPr>
          <p:cNvPr id="355" name="CustomShape 13"/>
          <p:cNvSpPr/>
          <p:nvPr/>
        </p:nvSpPr>
        <p:spPr>
          <a:xfrm>
            <a:off x="9377280" y="5174640"/>
            <a:ext cx="622080" cy="24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en-US" sz="1020" spc="-1" strike="noStrike">
                <a:solidFill>
                  <a:srgbClr val="b19942"/>
                </a:solidFill>
                <a:latin typeface="Wingdings"/>
                <a:ea typeface="Calibri"/>
              </a:rPr>
              <a:t></a:t>
            </a:r>
            <a:r>
              <a:rPr b="1" lang="en-US" sz="1020" spc="-1" strike="noStrike">
                <a:solidFill>
                  <a:srgbClr val="b19942"/>
                </a:solidFill>
                <a:latin typeface="Trade Gothic LT Std"/>
                <a:ea typeface="Calibri"/>
              </a:rPr>
              <a:t> </a:t>
            </a:r>
            <a:r>
              <a:rPr b="1" lang="en-US" sz="1020" spc="-1" strike="noStrike">
                <a:solidFill>
                  <a:srgbClr val="b19942"/>
                </a:solidFill>
                <a:latin typeface="Trade Gothic LT Std"/>
                <a:ea typeface="Calibri"/>
              </a:rPr>
              <a:t>2’FL</a:t>
            </a:r>
            <a:endParaRPr b="0" lang="en-US" sz="1020" spc="-1" strike="noStrike">
              <a:latin typeface="Arial"/>
            </a:endParaRPr>
          </a:p>
        </p:txBody>
      </p:sp>
      <p:pic>
        <p:nvPicPr>
          <p:cNvPr id="356" name="Image 39" descr=""/>
          <p:cNvPicPr/>
          <p:nvPr/>
        </p:nvPicPr>
        <p:blipFill>
          <a:blip r:embed="rId1"/>
          <a:stretch/>
        </p:blipFill>
        <p:spPr>
          <a:xfrm rot="10800000">
            <a:off x="2265480" y="2518920"/>
            <a:ext cx="431640" cy="346680"/>
          </a:xfrm>
          <a:prstGeom prst="rect">
            <a:avLst/>
          </a:prstGeom>
          <a:ln w="0">
            <a:noFill/>
          </a:ln>
        </p:spPr>
      </p:pic>
      <p:pic>
        <p:nvPicPr>
          <p:cNvPr id="357" name="Image 40" descr=""/>
          <p:cNvPicPr/>
          <p:nvPr/>
        </p:nvPicPr>
        <p:blipFill>
          <a:blip r:embed="rId2"/>
          <a:stretch/>
        </p:blipFill>
        <p:spPr>
          <a:xfrm>
            <a:off x="9507240" y="2520000"/>
            <a:ext cx="435600" cy="349920"/>
          </a:xfrm>
          <a:prstGeom prst="rect">
            <a:avLst/>
          </a:prstGeom>
          <a:ln w="0">
            <a:noFill/>
          </a:ln>
        </p:spPr>
      </p:pic>
      <p:pic>
        <p:nvPicPr>
          <p:cNvPr id="358" name="Image 45" descr=""/>
          <p:cNvPicPr/>
          <p:nvPr/>
        </p:nvPicPr>
        <p:blipFill>
          <a:blip r:embed="rId3"/>
          <a:stretch/>
        </p:blipFill>
        <p:spPr>
          <a:xfrm rot="10800000">
            <a:off x="4715640" y="2514960"/>
            <a:ext cx="431640" cy="346680"/>
          </a:xfrm>
          <a:prstGeom prst="rect">
            <a:avLst/>
          </a:prstGeom>
          <a:ln w="0">
            <a:noFill/>
          </a:ln>
        </p:spPr>
      </p:pic>
      <p:pic>
        <p:nvPicPr>
          <p:cNvPr id="359" name="Image 46" descr=""/>
          <p:cNvPicPr/>
          <p:nvPr/>
        </p:nvPicPr>
        <p:blipFill>
          <a:blip r:embed="rId4"/>
          <a:stretch/>
        </p:blipFill>
        <p:spPr>
          <a:xfrm rot="10800000">
            <a:off x="7230600" y="2549520"/>
            <a:ext cx="431640" cy="346680"/>
          </a:xfrm>
          <a:prstGeom prst="rect">
            <a:avLst/>
          </a:prstGeom>
          <a:ln w="0">
            <a:noFill/>
          </a:ln>
        </p:spPr>
      </p:pic>
      <p:grpSp>
        <p:nvGrpSpPr>
          <p:cNvPr id="360" name="Group 14"/>
          <p:cNvGrpSpPr/>
          <p:nvPr/>
        </p:nvGrpSpPr>
        <p:grpSpPr>
          <a:xfrm>
            <a:off x="1972800" y="4332600"/>
            <a:ext cx="1009800" cy="1009080"/>
            <a:chOff x="1972800" y="4332600"/>
            <a:chExt cx="1009800" cy="1009080"/>
          </a:xfrm>
        </p:grpSpPr>
        <p:pic>
          <p:nvPicPr>
            <p:cNvPr id="361" name="Image 11" descr=""/>
            <p:cNvPicPr/>
            <p:nvPr/>
          </p:nvPicPr>
          <p:blipFill>
            <a:blip r:embed="rId5"/>
            <a:stretch/>
          </p:blipFill>
          <p:spPr>
            <a:xfrm>
              <a:off x="1972800" y="4332600"/>
              <a:ext cx="1009800" cy="10090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362" name="Image 13" descr=""/>
            <p:cNvPicPr/>
            <p:nvPr/>
          </p:nvPicPr>
          <p:blipFill>
            <a:blip r:embed="rId6"/>
            <a:stretch/>
          </p:blipFill>
          <p:spPr>
            <a:xfrm>
              <a:off x="2223360" y="4633920"/>
              <a:ext cx="527400" cy="398880"/>
            </a:xfrm>
            <a:prstGeom prst="rect">
              <a:avLst/>
            </a:prstGeom>
            <a:ln w="0">
              <a:noFill/>
            </a:ln>
          </p:spPr>
        </p:pic>
      </p:grpSp>
      <p:grpSp>
        <p:nvGrpSpPr>
          <p:cNvPr id="363" name="Group 15"/>
          <p:cNvGrpSpPr/>
          <p:nvPr/>
        </p:nvGrpSpPr>
        <p:grpSpPr>
          <a:xfrm>
            <a:off x="9252360" y="4174200"/>
            <a:ext cx="972720" cy="972720"/>
            <a:chOff x="9252360" y="4174200"/>
            <a:chExt cx="972720" cy="972720"/>
          </a:xfrm>
        </p:grpSpPr>
        <p:pic>
          <p:nvPicPr>
            <p:cNvPr id="364" name="Image 56" descr=""/>
            <p:cNvPicPr/>
            <p:nvPr/>
          </p:nvPicPr>
          <p:blipFill>
            <a:blip r:embed="rId7"/>
            <a:stretch/>
          </p:blipFill>
          <p:spPr>
            <a:xfrm>
              <a:off x="9252360" y="4174200"/>
              <a:ext cx="972720" cy="9727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365" name="Image 57" descr=""/>
            <p:cNvPicPr/>
            <p:nvPr/>
          </p:nvPicPr>
          <p:blipFill>
            <a:blip r:embed="rId8"/>
            <a:stretch/>
          </p:blipFill>
          <p:spPr>
            <a:xfrm>
              <a:off x="9396000" y="4326480"/>
              <a:ext cx="666720" cy="6667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366" name="CustomShape 16"/>
            <p:cNvSpPr/>
            <p:nvPr/>
          </p:nvSpPr>
          <p:spPr>
            <a:xfrm>
              <a:off x="9411840" y="4345560"/>
              <a:ext cx="635040" cy="6350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pic>
          <p:nvPicPr>
            <p:cNvPr id="367" name="Image 59" descr=""/>
            <p:cNvPicPr/>
            <p:nvPr/>
          </p:nvPicPr>
          <p:blipFill>
            <a:blip r:embed="rId9"/>
            <a:stretch/>
          </p:blipFill>
          <p:spPr>
            <a:xfrm>
              <a:off x="9528480" y="4471560"/>
              <a:ext cx="412200" cy="417240"/>
            </a:xfrm>
            <a:prstGeom prst="rect">
              <a:avLst/>
            </a:prstGeom>
            <a:ln w="0">
              <a:noFill/>
            </a:ln>
          </p:spPr>
        </p:pic>
      </p:grpSp>
      <p:grpSp>
        <p:nvGrpSpPr>
          <p:cNvPr id="368" name="Group 17"/>
          <p:cNvGrpSpPr/>
          <p:nvPr/>
        </p:nvGrpSpPr>
        <p:grpSpPr>
          <a:xfrm>
            <a:off x="4510080" y="4254120"/>
            <a:ext cx="1009800" cy="1009080"/>
            <a:chOff x="4510080" y="4254120"/>
            <a:chExt cx="1009800" cy="1009080"/>
          </a:xfrm>
        </p:grpSpPr>
        <p:pic>
          <p:nvPicPr>
            <p:cNvPr id="369" name="Image 52" descr=""/>
            <p:cNvPicPr/>
            <p:nvPr/>
          </p:nvPicPr>
          <p:blipFill>
            <a:blip r:embed="rId10"/>
            <a:stretch/>
          </p:blipFill>
          <p:spPr>
            <a:xfrm>
              <a:off x="4510080" y="4254120"/>
              <a:ext cx="1009800" cy="10090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370" name="Image 14" descr=""/>
            <p:cNvPicPr/>
            <p:nvPr/>
          </p:nvPicPr>
          <p:blipFill>
            <a:blip r:embed="rId11"/>
            <a:stretch/>
          </p:blipFill>
          <p:spPr>
            <a:xfrm>
              <a:off x="4817520" y="4566240"/>
              <a:ext cx="394200" cy="384840"/>
            </a:xfrm>
            <a:prstGeom prst="rect">
              <a:avLst/>
            </a:prstGeom>
            <a:ln w="0">
              <a:noFill/>
            </a:ln>
          </p:spPr>
        </p:pic>
      </p:grpSp>
      <p:grpSp>
        <p:nvGrpSpPr>
          <p:cNvPr id="371" name="Group 18"/>
          <p:cNvGrpSpPr/>
          <p:nvPr/>
        </p:nvGrpSpPr>
        <p:grpSpPr>
          <a:xfrm>
            <a:off x="6937560" y="4209840"/>
            <a:ext cx="1009800" cy="1009080"/>
            <a:chOff x="6937560" y="4209840"/>
            <a:chExt cx="1009800" cy="1009080"/>
          </a:xfrm>
        </p:grpSpPr>
        <p:pic>
          <p:nvPicPr>
            <p:cNvPr id="372" name="Image 51" descr=""/>
            <p:cNvPicPr/>
            <p:nvPr/>
          </p:nvPicPr>
          <p:blipFill>
            <a:blip r:embed="rId12"/>
            <a:stretch/>
          </p:blipFill>
          <p:spPr>
            <a:xfrm>
              <a:off x="6937560" y="4209840"/>
              <a:ext cx="1009800" cy="10090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373" name="Image 15" descr=""/>
            <p:cNvPicPr/>
            <p:nvPr/>
          </p:nvPicPr>
          <p:blipFill>
            <a:blip r:embed="rId13"/>
            <a:stretch/>
          </p:blipFill>
          <p:spPr>
            <a:xfrm>
              <a:off x="7197840" y="4480200"/>
              <a:ext cx="470880" cy="4683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374" name="CustomShape 19"/>
          <p:cNvSpPr/>
          <p:nvPr/>
        </p:nvSpPr>
        <p:spPr>
          <a:xfrm>
            <a:off x="514800" y="5911200"/>
            <a:ext cx="226620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marL="228600" indent="-228240">
              <a:lnSpc>
                <a:spcPct val="100000"/>
              </a:lnSpc>
              <a:buClr>
                <a:srgbClr val="926900"/>
              </a:buClr>
              <a:buFont typeface="Arial"/>
              <a:buAutoNum type="arabicPeriod"/>
            </a:pPr>
            <a:r>
              <a:rPr b="0" lang="fr-FR" sz="600" spc="-1" strike="noStrike">
                <a:solidFill>
                  <a:srgbClr val="926900"/>
                </a:solidFill>
                <a:latin typeface="Trade Gothic LT Std"/>
                <a:ea typeface="Calibri"/>
              </a:rPr>
              <a:t>Reverri E, </a:t>
            </a:r>
            <a:r>
              <a:rPr b="0" i="1" lang="en-US" sz="600" spc="-1" strike="noStrike">
                <a:solidFill>
                  <a:srgbClr val="926900"/>
                </a:solidFill>
                <a:latin typeface="Trade Gothic LT Std"/>
                <a:ea typeface="Calibri"/>
              </a:rPr>
              <a:t>et al</a:t>
            </a:r>
            <a:r>
              <a:rPr b="0" lang="fr-FR" sz="600" spc="-1" strike="noStrike">
                <a:solidFill>
                  <a:srgbClr val="926900"/>
                </a:solidFill>
                <a:latin typeface="Trade Gothic LT Std"/>
                <a:ea typeface="Calibri"/>
              </a:rPr>
              <a:t>. Nutrients 2018;10(10):1346</a:t>
            </a:r>
            <a:endParaRPr b="0" lang="en-US" sz="600" spc="-1" strike="noStrike">
              <a:latin typeface="Arial"/>
            </a:endParaRPr>
          </a:p>
          <a:p>
            <a:pPr marL="228600" indent="-228240">
              <a:lnSpc>
                <a:spcPct val="100000"/>
              </a:lnSpc>
              <a:buClr>
                <a:srgbClr val="926900"/>
              </a:buClr>
              <a:buFont typeface="Arial"/>
              <a:buAutoNum type="arabicPeriod"/>
            </a:pPr>
            <a:r>
              <a:rPr b="0" lang="en-US" sz="600" spc="-1" strike="noStrike">
                <a:solidFill>
                  <a:srgbClr val="926900"/>
                </a:solidFill>
                <a:latin typeface="Trade Gothic LT Std"/>
                <a:ea typeface="Calibri"/>
              </a:rPr>
              <a:t>Morrow AL, </a:t>
            </a:r>
            <a:r>
              <a:rPr b="0" i="1" lang="en-US" sz="600" spc="-1" strike="noStrike">
                <a:solidFill>
                  <a:srgbClr val="926900"/>
                </a:solidFill>
                <a:latin typeface="Trade Gothic LT Std"/>
                <a:ea typeface="Calibri"/>
              </a:rPr>
              <a:t>et al</a:t>
            </a:r>
            <a:r>
              <a:rPr b="0" lang="en-US" sz="600" spc="-1" strike="noStrike">
                <a:solidFill>
                  <a:srgbClr val="926900"/>
                </a:solidFill>
                <a:latin typeface="Trade Gothic LT Std"/>
                <a:ea typeface="Calibri"/>
              </a:rPr>
              <a:t>. J Pediatr 2004;145(3):297-303</a:t>
            </a:r>
            <a:endParaRPr b="0" lang="en-US" sz="600" spc="-1" strike="noStrike">
              <a:latin typeface="Arial"/>
            </a:endParaRPr>
          </a:p>
          <a:p>
            <a:pPr marL="228600" indent="-228240">
              <a:lnSpc>
                <a:spcPct val="100000"/>
              </a:lnSpc>
              <a:buClr>
                <a:srgbClr val="926900"/>
              </a:buClr>
              <a:buFont typeface="Arial"/>
              <a:buAutoNum type="arabicPeriod"/>
            </a:pPr>
            <a:r>
              <a:rPr b="0" lang="fr-FR" sz="600" spc="-1" strike="noStrike">
                <a:solidFill>
                  <a:srgbClr val="926900"/>
                </a:solidFill>
                <a:latin typeface="Trade Gothic LT Std"/>
                <a:ea typeface="Calibri"/>
              </a:rPr>
              <a:t>Duska-McEwen G, </a:t>
            </a:r>
            <a:r>
              <a:rPr b="0" i="1" lang="fr-FR" sz="600" spc="-1" strike="noStrike">
                <a:solidFill>
                  <a:srgbClr val="926900"/>
                </a:solidFill>
                <a:latin typeface="Trade Gothic LT Std"/>
                <a:ea typeface="Calibri"/>
              </a:rPr>
              <a:t>et al. </a:t>
            </a:r>
            <a:r>
              <a:rPr b="0" lang="en-US" sz="600" spc="-1" strike="noStrike">
                <a:solidFill>
                  <a:srgbClr val="926900"/>
                </a:solidFill>
                <a:latin typeface="Trade Gothic LT Std"/>
                <a:ea typeface="Calibri"/>
              </a:rPr>
              <a:t>Food Nutr Sci 2014;5:1387-98</a:t>
            </a:r>
            <a:endParaRPr b="0" lang="en-US" sz="600" spc="-1" strike="noStrike">
              <a:latin typeface="Arial"/>
            </a:endParaRPr>
          </a:p>
          <a:p>
            <a:pPr marL="228600" indent="-228240">
              <a:lnSpc>
                <a:spcPct val="100000"/>
              </a:lnSpc>
              <a:buClr>
                <a:srgbClr val="926900"/>
              </a:buClr>
              <a:buFont typeface="Arial"/>
              <a:buAutoNum type="arabicPeriod"/>
            </a:pPr>
            <a:r>
              <a:rPr b="0" lang="fr-FR" sz="600" spc="-1" strike="noStrike">
                <a:solidFill>
                  <a:srgbClr val="926900"/>
                </a:solidFill>
                <a:latin typeface="Trade Gothic LT Std"/>
                <a:ea typeface="Calibri"/>
              </a:rPr>
              <a:t>Hester SN, </a:t>
            </a:r>
            <a:r>
              <a:rPr b="0" i="1" lang="fr-FR" sz="600" spc="-1" strike="noStrike">
                <a:solidFill>
                  <a:srgbClr val="926900"/>
                </a:solidFill>
                <a:latin typeface="Trade Gothic LT Std"/>
                <a:ea typeface="Calibri"/>
              </a:rPr>
              <a:t>et al</a:t>
            </a:r>
            <a:r>
              <a:rPr b="0" lang="fr-FR" sz="600" spc="-1" strike="noStrike">
                <a:solidFill>
                  <a:srgbClr val="926900"/>
                </a:solidFill>
                <a:latin typeface="Trade Gothic LT Std"/>
                <a:ea typeface="Calibri"/>
              </a:rPr>
              <a:t>. Br J Nutr 2013;110(7):1233-1242</a:t>
            </a:r>
            <a:endParaRPr b="0" lang="en-US" sz="600" spc="-1" strike="noStrike">
              <a:latin typeface="Arial"/>
            </a:endParaRPr>
          </a:p>
          <a:p>
            <a:pPr marL="228600" indent="-228240">
              <a:lnSpc>
                <a:spcPct val="100000"/>
              </a:lnSpc>
              <a:buClr>
                <a:srgbClr val="926900"/>
              </a:buClr>
              <a:buFont typeface="Arial"/>
              <a:buAutoNum type="arabicPeriod"/>
            </a:pPr>
            <a:r>
              <a:rPr b="0" lang="fr-FR" sz="600" spc="-1" strike="noStrike">
                <a:solidFill>
                  <a:srgbClr val="926900"/>
                </a:solidFill>
                <a:latin typeface="Trade Gothic LT Std"/>
                <a:ea typeface="Calibri"/>
              </a:rPr>
              <a:t>Laucirica DR, </a:t>
            </a:r>
            <a:r>
              <a:rPr b="0" i="1" lang="fr-FR" sz="600" spc="-1" strike="noStrike">
                <a:solidFill>
                  <a:srgbClr val="926900"/>
                </a:solidFill>
                <a:latin typeface="Trade Gothic LT Std"/>
                <a:ea typeface="Calibri"/>
              </a:rPr>
              <a:t>et al</a:t>
            </a:r>
            <a:r>
              <a:rPr b="0" lang="fr-FR" sz="600" spc="-1" strike="noStrike">
                <a:solidFill>
                  <a:srgbClr val="926900"/>
                </a:solidFill>
                <a:latin typeface="Trade Gothic LT Std"/>
                <a:ea typeface="Calibri"/>
              </a:rPr>
              <a:t>. J Nutr. 2017;147(9):1709-1714</a:t>
            </a:r>
            <a:endParaRPr b="0" lang="en-US" sz="600" spc="-1" strike="noStrike">
              <a:latin typeface="Arial"/>
            </a:endParaRPr>
          </a:p>
        </p:txBody>
      </p:sp>
      <p:sp>
        <p:nvSpPr>
          <p:cNvPr id="375" name="CustomShape 20"/>
          <p:cNvSpPr/>
          <p:nvPr/>
        </p:nvSpPr>
        <p:spPr>
          <a:xfrm>
            <a:off x="5298840" y="5926680"/>
            <a:ext cx="292860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marL="228600" indent="-228240">
              <a:lnSpc>
                <a:spcPct val="100000"/>
              </a:lnSpc>
              <a:buClr>
                <a:srgbClr val="926900"/>
              </a:buClr>
              <a:buFont typeface="Arial"/>
              <a:buAutoNum type="arabicPeriod" startAt="11"/>
            </a:pPr>
            <a:r>
              <a:rPr b="0" lang="en-US" sz="600" spc="-1" strike="noStrike">
                <a:solidFill>
                  <a:srgbClr val="926900"/>
                </a:solidFill>
                <a:latin typeface="Trade Gothic LT Std"/>
              </a:rPr>
              <a:t>Facinelli B, </a:t>
            </a:r>
            <a:r>
              <a:rPr b="0" i="1" lang="en-US" sz="600" spc="-1" strike="noStrike">
                <a:solidFill>
                  <a:srgbClr val="926900"/>
                </a:solidFill>
                <a:latin typeface="Trade Gothic LT Std"/>
              </a:rPr>
              <a:t>et al </a:t>
            </a:r>
            <a:r>
              <a:rPr b="0" lang="en-US" sz="600" spc="-1" strike="noStrike">
                <a:solidFill>
                  <a:srgbClr val="926900"/>
                </a:solidFill>
                <a:latin typeface="Trade Gothic LT Std"/>
              </a:rPr>
              <a:t>l. J. Matern Fetal Neonatal Med 2019:32(17):2950-2952</a:t>
            </a:r>
            <a:endParaRPr b="0" lang="en-US" sz="600" spc="-1" strike="noStrike">
              <a:latin typeface="Arial"/>
            </a:endParaRPr>
          </a:p>
          <a:p>
            <a:pPr marL="228600" indent="-228240">
              <a:lnSpc>
                <a:spcPct val="100000"/>
              </a:lnSpc>
              <a:buClr>
                <a:srgbClr val="926900"/>
              </a:buClr>
              <a:buFont typeface="Arial"/>
              <a:buAutoNum type="arabicPeriod" startAt="11"/>
            </a:pPr>
            <a:r>
              <a:rPr b="0" lang="en-US" sz="600" spc="-1" strike="noStrike">
                <a:solidFill>
                  <a:srgbClr val="926900"/>
                </a:solidFill>
                <a:latin typeface="Trade Gothic LT Std"/>
              </a:rPr>
              <a:t>Angeloni S, et al. Glycobiology 2005;15:31-41</a:t>
            </a:r>
            <a:endParaRPr b="0" lang="en-US" sz="600" spc="-1" strike="noStrike">
              <a:latin typeface="Arial"/>
            </a:endParaRPr>
          </a:p>
          <a:p>
            <a:pPr marL="228600" indent="-228240">
              <a:lnSpc>
                <a:spcPct val="100000"/>
              </a:lnSpc>
              <a:buClr>
                <a:srgbClr val="926900"/>
              </a:buClr>
              <a:buFont typeface="Arial"/>
              <a:buAutoNum type="arabicPeriod" startAt="11"/>
            </a:pPr>
            <a:r>
              <a:rPr b="0" lang="en-US" sz="600" spc="-1" strike="noStrike">
                <a:solidFill>
                  <a:srgbClr val="926900"/>
                </a:solidFill>
                <a:latin typeface="Trade Gothic LT Std"/>
              </a:rPr>
              <a:t>Lin AE, </a:t>
            </a:r>
            <a:r>
              <a:rPr b="0" i="1" lang="en-US" sz="600" spc="-1" strike="noStrike">
                <a:solidFill>
                  <a:srgbClr val="926900"/>
                </a:solidFill>
                <a:latin typeface="Trade Gothic LT Std"/>
              </a:rPr>
              <a:t>et al</a:t>
            </a:r>
            <a:r>
              <a:rPr b="0" lang="en-US" sz="600" spc="-1" strike="noStrike">
                <a:solidFill>
                  <a:srgbClr val="926900"/>
                </a:solidFill>
                <a:latin typeface="Trade Gothic LT Std"/>
              </a:rPr>
              <a:t>. J Biol Chem 2017;292(27):11243-11249</a:t>
            </a:r>
            <a:endParaRPr b="0" lang="en-US" sz="600" spc="-1" strike="noStrike">
              <a:latin typeface="Arial"/>
            </a:endParaRPr>
          </a:p>
          <a:p>
            <a:pPr marL="228600" indent="-228240">
              <a:lnSpc>
                <a:spcPct val="100000"/>
              </a:lnSpc>
              <a:buClr>
                <a:srgbClr val="926900"/>
              </a:buClr>
              <a:buFont typeface="Arial"/>
              <a:buAutoNum type="arabicPeriod" startAt="11"/>
            </a:pPr>
            <a:r>
              <a:rPr b="0" lang="en-US" sz="600" spc="-1" strike="noStrike">
                <a:solidFill>
                  <a:srgbClr val="926900"/>
                </a:solidFill>
                <a:latin typeface="Trade Gothic LT Std"/>
                <a:ea typeface="Calibri"/>
              </a:rPr>
              <a:t>Alliet P, </a:t>
            </a:r>
            <a:r>
              <a:rPr b="0" i="1" lang="en-US" sz="600" spc="-1" strike="noStrike">
                <a:solidFill>
                  <a:srgbClr val="926900"/>
                </a:solidFill>
                <a:latin typeface="Trade Gothic LT Std"/>
                <a:ea typeface="Calibri"/>
              </a:rPr>
              <a:t>et al</a:t>
            </a:r>
            <a:r>
              <a:rPr b="0" lang="en-US" sz="600" spc="-1" strike="noStrike">
                <a:solidFill>
                  <a:srgbClr val="926900"/>
                </a:solidFill>
                <a:latin typeface="Trade Gothic LT Std"/>
                <a:ea typeface="Calibri"/>
              </a:rPr>
              <a:t>. Abstract at the 6th WCPGHAN, June 2020, Copenhagen, Denmark</a:t>
            </a:r>
            <a:endParaRPr b="0" lang="en-US" sz="600" spc="-1" strike="noStrike">
              <a:latin typeface="Arial"/>
            </a:endParaRPr>
          </a:p>
          <a:p>
            <a:pPr marL="228600" indent="-228240">
              <a:lnSpc>
                <a:spcPct val="100000"/>
              </a:lnSpc>
              <a:buClr>
                <a:srgbClr val="926900"/>
              </a:buClr>
              <a:buFont typeface="Arial"/>
              <a:buAutoNum type="arabicPeriod" startAt="11"/>
            </a:pPr>
            <a:r>
              <a:rPr b="0" lang="fr-FR" sz="600" spc="-1" strike="noStrike">
                <a:solidFill>
                  <a:srgbClr val="926900"/>
                </a:solidFill>
                <a:latin typeface="Trade Gothic LT Std"/>
                <a:ea typeface="Calibri"/>
              </a:rPr>
              <a:t>Yu ZT, </a:t>
            </a:r>
            <a:r>
              <a:rPr b="0" i="1" lang="en-US" sz="600" spc="-1" strike="noStrike">
                <a:solidFill>
                  <a:srgbClr val="926900"/>
                </a:solidFill>
                <a:latin typeface="Trade Gothic LT Std"/>
                <a:ea typeface="Calibri"/>
              </a:rPr>
              <a:t>et al</a:t>
            </a:r>
            <a:r>
              <a:rPr b="0" lang="fr-FR" sz="600" spc="-1" strike="noStrike">
                <a:solidFill>
                  <a:srgbClr val="926900"/>
                </a:solidFill>
                <a:latin typeface="Trade Gothic LT Std"/>
                <a:ea typeface="Calibri"/>
              </a:rPr>
              <a:t>. J Nutr 2016;146(10):1980-90</a:t>
            </a:r>
            <a:endParaRPr b="0" lang="en-US" sz="600" spc="-1" strike="noStrike">
              <a:latin typeface="Arial"/>
            </a:endParaRPr>
          </a:p>
        </p:txBody>
      </p:sp>
      <p:sp>
        <p:nvSpPr>
          <p:cNvPr id="376" name="CustomShape 21"/>
          <p:cNvSpPr/>
          <p:nvPr/>
        </p:nvSpPr>
        <p:spPr>
          <a:xfrm>
            <a:off x="2511360" y="5918760"/>
            <a:ext cx="6095520" cy="547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marL="228600" indent="-228240">
              <a:lnSpc>
                <a:spcPct val="100000"/>
              </a:lnSpc>
              <a:buClr>
                <a:srgbClr val="926900"/>
              </a:buClr>
              <a:buFont typeface="Arial"/>
              <a:buAutoNum type="arabicPeriod" startAt="6"/>
            </a:pPr>
            <a:r>
              <a:rPr b="0" lang="en-US" sz="600" spc="-1" strike="noStrike">
                <a:solidFill>
                  <a:srgbClr val="926900"/>
                </a:solidFill>
                <a:latin typeface="Trade Gothic LT Std"/>
              </a:rPr>
              <a:t>He S, </a:t>
            </a:r>
            <a:r>
              <a:rPr b="0" i="1" lang="en-US" sz="600" spc="-1" strike="noStrike">
                <a:solidFill>
                  <a:srgbClr val="926900"/>
                </a:solidFill>
                <a:latin typeface="Trade Gothic LT Std"/>
              </a:rPr>
              <a:t>et al</a:t>
            </a:r>
            <a:r>
              <a:rPr b="0" lang="en-US" sz="600" spc="-1" strike="noStrike">
                <a:solidFill>
                  <a:srgbClr val="926900"/>
                </a:solidFill>
                <a:latin typeface="Trade Gothic LT Std"/>
              </a:rPr>
              <a:t>. Gut 2016;65(1):33-46</a:t>
            </a:r>
            <a:endParaRPr b="0" lang="en-US" sz="600" spc="-1" strike="noStrike">
              <a:latin typeface="Arial"/>
            </a:endParaRPr>
          </a:p>
          <a:p>
            <a:pPr marL="228600" indent="-228240">
              <a:lnSpc>
                <a:spcPct val="100000"/>
              </a:lnSpc>
              <a:buClr>
                <a:srgbClr val="926900"/>
              </a:buClr>
              <a:buFont typeface="Arial"/>
              <a:buAutoNum type="arabicPeriod" startAt="6"/>
            </a:pPr>
            <a:r>
              <a:rPr b="0" lang="en-US" sz="600" spc="-1" strike="noStrike">
                <a:solidFill>
                  <a:srgbClr val="926900"/>
                </a:solidFill>
                <a:latin typeface="Trade Gothic LT Std"/>
              </a:rPr>
              <a:t>Rochat F, </a:t>
            </a:r>
            <a:r>
              <a:rPr b="0" i="1" lang="en-US" sz="600" spc="-1" strike="noStrike">
                <a:solidFill>
                  <a:srgbClr val="926900"/>
                </a:solidFill>
                <a:latin typeface="Trade Gothic LT Std"/>
              </a:rPr>
              <a:t>et al</a:t>
            </a:r>
            <a:r>
              <a:rPr b="0" lang="en-US" sz="600" spc="-1" strike="noStrike">
                <a:solidFill>
                  <a:srgbClr val="926900"/>
                </a:solidFill>
                <a:latin typeface="Trade Gothic LT Std"/>
              </a:rPr>
              <a:t>. Abstract at the 6th WCPGHAN, June 2020, Copenhagen, Denmark</a:t>
            </a:r>
            <a:endParaRPr b="0" lang="en-US" sz="600" spc="-1" strike="noStrike">
              <a:latin typeface="Arial"/>
            </a:endParaRPr>
          </a:p>
          <a:p>
            <a:pPr marL="228600" indent="-228240">
              <a:lnSpc>
                <a:spcPct val="100000"/>
              </a:lnSpc>
              <a:buClr>
                <a:srgbClr val="926900"/>
              </a:buClr>
              <a:buFont typeface="Arial"/>
              <a:buAutoNum type="arabicPeriod" startAt="6"/>
            </a:pPr>
            <a:r>
              <a:rPr b="0" lang="en-US" sz="600" spc="-1" strike="noStrike">
                <a:solidFill>
                  <a:srgbClr val="926900"/>
                </a:solidFill>
                <a:latin typeface="Trade Gothic LT Std"/>
              </a:rPr>
              <a:t>Kim J, </a:t>
            </a:r>
            <a:r>
              <a:rPr b="0" i="1" lang="en-US" sz="600" spc="-1" strike="noStrike">
                <a:solidFill>
                  <a:srgbClr val="926900"/>
                </a:solidFill>
                <a:latin typeface="Trade Gothic LT Std"/>
              </a:rPr>
              <a:t>et al </a:t>
            </a:r>
            <a:r>
              <a:rPr b="0" lang="en-US" sz="600" spc="-1" strike="noStrike">
                <a:solidFill>
                  <a:srgbClr val="926900"/>
                </a:solidFill>
                <a:latin typeface="Trade Gothic LT Std"/>
              </a:rPr>
              <a:t>l. </a:t>
            </a:r>
            <a:r>
              <a:rPr b="0" lang="fr-FR" sz="600" spc="-1" strike="noStrike">
                <a:solidFill>
                  <a:srgbClr val="926900"/>
                </a:solidFill>
                <a:latin typeface="Trade Gothic LT Std"/>
              </a:rPr>
              <a:t>Infect Immun </a:t>
            </a:r>
            <a:r>
              <a:rPr b="0" lang="en-US" sz="600" spc="-1" strike="noStrike">
                <a:solidFill>
                  <a:srgbClr val="926900"/>
                </a:solidFill>
                <a:latin typeface="Trade Gothic LT Std"/>
              </a:rPr>
              <a:t>2019;87(1):e00694-18</a:t>
            </a:r>
            <a:endParaRPr b="0" lang="en-US" sz="600" spc="-1" strike="noStrike">
              <a:latin typeface="Arial"/>
            </a:endParaRPr>
          </a:p>
          <a:p>
            <a:pPr marL="228600" indent="-228240">
              <a:lnSpc>
                <a:spcPct val="100000"/>
              </a:lnSpc>
              <a:buClr>
                <a:srgbClr val="926900"/>
              </a:buClr>
              <a:buFont typeface="Arial"/>
              <a:buAutoNum type="arabicPeriod" startAt="6"/>
            </a:pPr>
            <a:r>
              <a:rPr b="0" lang="fr-FR" sz="600" spc="-1" strike="noStrike">
                <a:solidFill>
                  <a:srgbClr val="926900"/>
                </a:solidFill>
                <a:latin typeface="Trade Gothic LT Std"/>
              </a:rPr>
              <a:t>Weichert S, </a:t>
            </a:r>
            <a:r>
              <a:rPr b="0" i="1" lang="en-US" sz="600" spc="-1" strike="noStrike">
                <a:solidFill>
                  <a:srgbClr val="926900"/>
                </a:solidFill>
                <a:latin typeface="Trade Gothic LT Std"/>
              </a:rPr>
              <a:t>et al</a:t>
            </a:r>
            <a:r>
              <a:rPr b="0" lang="fr-FR" sz="600" spc="-1" strike="noStrike">
                <a:solidFill>
                  <a:srgbClr val="926900"/>
                </a:solidFill>
                <a:latin typeface="Trade Gothic LT Std"/>
              </a:rPr>
              <a:t>. Nutr Res 2013;33(10):831-8</a:t>
            </a:r>
            <a:endParaRPr b="0" lang="en-US" sz="600" spc="-1" strike="noStrike">
              <a:latin typeface="Arial"/>
            </a:endParaRPr>
          </a:p>
          <a:p>
            <a:pPr marL="228600" indent="-228240">
              <a:lnSpc>
                <a:spcPct val="100000"/>
              </a:lnSpc>
              <a:buClr>
                <a:srgbClr val="926900"/>
              </a:buClr>
              <a:buFont typeface="Arial"/>
              <a:buAutoNum type="arabicPeriod" startAt="6"/>
            </a:pPr>
            <a:r>
              <a:rPr b="0" lang="fr-FR" sz="600" spc="-1" strike="noStrike">
                <a:solidFill>
                  <a:srgbClr val="926900"/>
                </a:solidFill>
                <a:latin typeface="Trade Gothic LT Std"/>
              </a:rPr>
              <a:t>Cravioto A, </a:t>
            </a:r>
            <a:r>
              <a:rPr b="0" i="1" lang="en-US" sz="600" spc="-1" strike="noStrike">
                <a:solidFill>
                  <a:srgbClr val="926900"/>
                </a:solidFill>
                <a:latin typeface="Trade Gothic LT Std"/>
              </a:rPr>
              <a:t>et al</a:t>
            </a:r>
            <a:r>
              <a:rPr b="0" lang="fr-FR" sz="600" spc="-1" strike="noStrike">
                <a:solidFill>
                  <a:srgbClr val="926900"/>
                </a:solidFill>
                <a:latin typeface="Trade Gothic LT Std"/>
              </a:rPr>
              <a:t>. J Infect Dis 1991;163(6):1247-55</a:t>
            </a:r>
            <a:endParaRPr b="0" lang="en-US" sz="600" spc="-1" strike="noStrike">
              <a:latin typeface="Arial"/>
            </a:endParaRPr>
          </a:p>
        </p:txBody>
      </p:sp>
      <p:sp>
        <p:nvSpPr>
          <p:cNvPr id="377" name="CustomShape 22"/>
          <p:cNvSpPr/>
          <p:nvPr/>
        </p:nvSpPr>
        <p:spPr>
          <a:xfrm>
            <a:off x="8187480" y="5852880"/>
            <a:ext cx="2904840" cy="63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marL="228600" indent="-228240">
              <a:lnSpc>
                <a:spcPct val="100000"/>
              </a:lnSpc>
              <a:buClr>
                <a:srgbClr val="926900"/>
              </a:buClr>
              <a:buFont typeface="Arial"/>
              <a:buAutoNum type="arabicPeriod" startAt="16"/>
            </a:pPr>
            <a:r>
              <a:rPr b="0" lang="fr-FR" sz="600" spc="-1" strike="noStrike">
                <a:solidFill>
                  <a:srgbClr val="926900"/>
                </a:solidFill>
                <a:latin typeface="Trade Gothic LT Std"/>
                <a:ea typeface="Calibri"/>
              </a:rPr>
              <a:t>Allen JM, </a:t>
            </a:r>
            <a:r>
              <a:rPr b="0" i="1" lang="en-US" sz="600" spc="-1" strike="noStrike">
                <a:solidFill>
                  <a:srgbClr val="926900"/>
                </a:solidFill>
                <a:latin typeface="Trade Gothic LT Std"/>
                <a:ea typeface="Calibri"/>
              </a:rPr>
              <a:t>et al</a:t>
            </a:r>
            <a:r>
              <a:rPr b="0" lang="fr-FR" sz="600" spc="-1" strike="noStrike">
                <a:solidFill>
                  <a:srgbClr val="926900"/>
                </a:solidFill>
                <a:latin typeface="Trade Gothic LT Std"/>
                <a:ea typeface="Calibri"/>
              </a:rPr>
              <a:t>. Front Immunol 2019;10:1774</a:t>
            </a:r>
            <a:endParaRPr b="0" lang="en-US" sz="600" spc="-1" strike="noStrike">
              <a:latin typeface="Arial"/>
            </a:endParaRPr>
          </a:p>
          <a:p>
            <a:pPr marL="228600" indent="-228240">
              <a:lnSpc>
                <a:spcPct val="100000"/>
              </a:lnSpc>
              <a:buClr>
                <a:srgbClr val="926900"/>
              </a:buClr>
              <a:buFont typeface="Arial"/>
              <a:buAutoNum type="arabicPeriod" startAt="16"/>
            </a:pPr>
            <a:r>
              <a:rPr b="0" lang="fr-FR" sz="600" spc="-1" strike="noStrike">
                <a:solidFill>
                  <a:srgbClr val="926900"/>
                </a:solidFill>
                <a:latin typeface="Trade Gothic LT Std"/>
                <a:ea typeface="Calibri"/>
              </a:rPr>
              <a:t>Goehring KC, </a:t>
            </a:r>
            <a:r>
              <a:rPr b="0" i="1" lang="en-US" sz="600" spc="-1" strike="noStrike">
                <a:solidFill>
                  <a:srgbClr val="926900"/>
                </a:solidFill>
                <a:latin typeface="Trade Gothic LT Std"/>
                <a:ea typeface="Calibri"/>
              </a:rPr>
              <a:t>et al</a:t>
            </a:r>
            <a:r>
              <a:rPr b="0" lang="fr-FR" sz="600" spc="-1" strike="noStrike">
                <a:solidFill>
                  <a:srgbClr val="926900"/>
                </a:solidFill>
                <a:latin typeface="Trade Gothic LT Std"/>
                <a:ea typeface="Calibri"/>
              </a:rPr>
              <a:t>. J Nutr 2016;146(12):2559-66</a:t>
            </a:r>
            <a:endParaRPr b="0" lang="en-US" sz="600" spc="-1" strike="noStrike">
              <a:latin typeface="Arial"/>
            </a:endParaRPr>
          </a:p>
          <a:p>
            <a:pPr marL="228600" indent="-228240">
              <a:lnSpc>
                <a:spcPct val="100000"/>
              </a:lnSpc>
              <a:buClr>
                <a:srgbClr val="926900"/>
              </a:buClr>
              <a:buFont typeface="Arial"/>
              <a:buAutoNum type="arabicPeriod" startAt="16"/>
            </a:pPr>
            <a:r>
              <a:rPr b="0" lang="fr-FR" sz="600" spc="-1" strike="noStrike">
                <a:solidFill>
                  <a:srgbClr val="926900"/>
                </a:solidFill>
                <a:latin typeface="Trade Gothic LT Std"/>
                <a:ea typeface="Calibri"/>
              </a:rPr>
              <a:t>Newburg DS, </a:t>
            </a:r>
            <a:r>
              <a:rPr b="0" i="1" lang="en-US" sz="600" spc="-1" strike="noStrike">
                <a:solidFill>
                  <a:srgbClr val="926900"/>
                </a:solidFill>
                <a:latin typeface="Trade Gothic LT Std"/>
                <a:ea typeface="Calibri"/>
              </a:rPr>
              <a:t>et al</a:t>
            </a:r>
            <a:r>
              <a:rPr b="0" lang="fr-FR" sz="600" spc="-1" strike="noStrike">
                <a:solidFill>
                  <a:srgbClr val="926900"/>
                </a:solidFill>
                <a:latin typeface="Trade Gothic LT Std"/>
                <a:ea typeface="Calibri"/>
              </a:rPr>
              <a:t>. Glycobiology 2004;14(3):253-263</a:t>
            </a:r>
            <a:endParaRPr b="0" lang="en-US" sz="600" spc="-1" strike="noStrike">
              <a:latin typeface="Arial"/>
            </a:endParaRPr>
          </a:p>
          <a:p>
            <a:pPr marL="228600" indent="-228240">
              <a:lnSpc>
                <a:spcPct val="100000"/>
              </a:lnSpc>
              <a:buClr>
                <a:srgbClr val="926900"/>
              </a:buClr>
              <a:buFont typeface="Arial"/>
              <a:buAutoNum type="arabicPeriod" startAt="16"/>
            </a:pPr>
            <a:r>
              <a:rPr b="0" lang="fr-FR" sz="600" spc="-1" strike="noStrike">
                <a:solidFill>
                  <a:srgbClr val="926900"/>
                </a:solidFill>
                <a:latin typeface="Trade Gothic LT Std"/>
                <a:ea typeface="Calibri"/>
              </a:rPr>
              <a:t>Kang LJ, </a:t>
            </a:r>
            <a:r>
              <a:rPr b="0" i="1" lang="en-US" sz="600" spc="-1" strike="noStrike">
                <a:solidFill>
                  <a:srgbClr val="926900"/>
                </a:solidFill>
                <a:latin typeface="Trade Gothic LT Std"/>
                <a:ea typeface="Calibri"/>
              </a:rPr>
              <a:t>et al</a:t>
            </a:r>
            <a:r>
              <a:rPr b="0" lang="fr-FR" sz="600" spc="-1" strike="noStrike">
                <a:solidFill>
                  <a:srgbClr val="926900"/>
                </a:solidFill>
                <a:latin typeface="Trade Gothic LT Std"/>
                <a:ea typeface="Calibri"/>
              </a:rPr>
              <a:t>. Br J Pharmacol</a:t>
            </a:r>
            <a:r>
              <a:rPr b="0" lang="en-US" sz="600" spc="-1" strike="noStrike">
                <a:solidFill>
                  <a:srgbClr val="926900"/>
                </a:solidFill>
                <a:latin typeface="Trade Gothic LT Std"/>
                <a:ea typeface="Calibri"/>
              </a:rPr>
              <a:t> 2018;175(23):4295-4309</a:t>
            </a:r>
            <a:endParaRPr b="0" lang="en-US" sz="600" spc="-1" strike="noStrike">
              <a:latin typeface="Arial"/>
            </a:endParaRPr>
          </a:p>
          <a:p>
            <a:pPr marL="228600" indent="-228240">
              <a:lnSpc>
                <a:spcPct val="100000"/>
              </a:lnSpc>
              <a:buClr>
                <a:srgbClr val="926900"/>
              </a:buClr>
              <a:buFont typeface="Arial"/>
              <a:buAutoNum type="arabicPeriod" startAt="16"/>
            </a:pPr>
            <a:r>
              <a:rPr b="0" lang="fr-FR" sz="600" spc="-1" strike="noStrike">
                <a:solidFill>
                  <a:srgbClr val="926900"/>
                </a:solidFill>
                <a:latin typeface="Trade Gothic LT Std"/>
                <a:ea typeface="Calibri"/>
              </a:rPr>
              <a:t>Xiao L, </a:t>
            </a:r>
            <a:r>
              <a:rPr b="0" i="1" lang="en-US" sz="600" spc="-1" strike="noStrike">
                <a:solidFill>
                  <a:srgbClr val="926900"/>
                </a:solidFill>
                <a:latin typeface="Trade Gothic LT Std"/>
                <a:ea typeface="Calibri"/>
              </a:rPr>
              <a:t>et al</a:t>
            </a:r>
            <a:r>
              <a:rPr b="0" lang="fr-FR" sz="600" spc="-1" strike="noStrike">
                <a:solidFill>
                  <a:srgbClr val="926900"/>
                </a:solidFill>
                <a:latin typeface="Trade Gothic LT Std"/>
                <a:ea typeface="Calibri"/>
              </a:rPr>
              <a:t>. Front Immunol 2018;9:452</a:t>
            </a:r>
            <a:endParaRPr b="0" lang="en-US" sz="600" spc="-1" strike="noStrike">
              <a:latin typeface="Arial"/>
            </a:endParaRPr>
          </a:p>
          <a:p>
            <a:pPr marL="228600" indent="-228240">
              <a:lnSpc>
                <a:spcPct val="100000"/>
              </a:lnSpc>
              <a:buClr>
                <a:srgbClr val="926900"/>
              </a:buClr>
              <a:buFont typeface="Arial"/>
              <a:buAutoNum type="arabicPeriod" startAt="16"/>
            </a:pPr>
            <a:r>
              <a:rPr b="0" lang="fr-FR" sz="600" spc="-1" strike="noStrike">
                <a:solidFill>
                  <a:srgbClr val="926900"/>
                </a:solidFill>
                <a:latin typeface="Trade Gothic LT Std"/>
                <a:ea typeface="Calibri"/>
              </a:rPr>
              <a:t>Azagra-Boronat I, </a:t>
            </a:r>
            <a:r>
              <a:rPr b="0" i="1" lang="fr-FR" sz="600" spc="-1" strike="noStrike">
                <a:solidFill>
                  <a:srgbClr val="926900"/>
                </a:solidFill>
                <a:latin typeface="Trade Gothic LT Std"/>
                <a:ea typeface="Calibri"/>
              </a:rPr>
              <a:t>et al</a:t>
            </a:r>
            <a:r>
              <a:rPr b="0" lang="fr-FR" sz="600" spc="-1" strike="noStrike">
                <a:solidFill>
                  <a:srgbClr val="926900"/>
                </a:solidFill>
                <a:latin typeface="Trade Gothic LT Std"/>
                <a:ea typeface="Calibri"/>
              </a:rPr>
              <a:t>. Front Immunol 2019;10:1773</a:t>
            </a:r>
            <a:endParaRPr b="0" lang="en-US" sz="600" spc="-1" strike="noStrike">
              <a:latin typeface="Arial"/>
            </a:endParaRPr>
          </a:p>
        </p:txBody>
      </p:sp>
      <p:sp>
        <p:nvSpPr>
          <p:cNvPr id="378" name="CustomShape 23"/>
          <p:cNvSpPr/>
          <p:nvPr/>
        </p:nvSpPr>
        <p:spPr>
          <a:xfrm>
            <a:off x="338760" y="122760"/>
            <a:ext cx="9746280" cy="1431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just">
              <a:lnSpc>
                <a:spcPct val="100000"/>
              </a:lnSpc>
              <a:spcBef>
                <a:spcPts val="601"/>
              </a:spcBef>
              <a:spcAft>
                <a:spcPts val="300"/>
              </a:spcAft>
              <a:tabLst>
                <a:tab algn="l" pos="0"/>
              </a:tabLst>
            </a:pPr>
            <a:r>
              <a:rPr b="0" lang="uk-UA" sz="3200" spc="-1" strike="noStrike">
                <a:solidFill>
                  <a:srgbClr val="4d74ab"/>
                </a:solidFill>
                <a:latin typeface="Arial"/>
              </a:rPr>
              <a:t>Дослідження </a:t>
            </a:r>
            <a:r>
              <a:rPr b="1" lang="uk-UA" sz="3200" spc="-1" strike="noStrike">
                <a:solidFill>
                  <a:srgbClr val="b19942"/>
                </a:solidFill>
                <a:latin typeface="Arial"/>
              </a:rPr>
              <a:t>5 ОГМ </a:t>
            </a:r>
            <a:r>
              <a:rPr b="0" lang="uk-UA" sz="3200" spc="-1" strike="noStrike">
                <a:solidFill>
                  <a:srgbClr val="4d74ab"/>
                </a:solidFill>
                <a:latin typeface="Arial"/>
              </a:rPr>
              <a:t>в суміші </a:t>
            </a:r>
            <a:r>
              <a:rPr b="0" lang="en-US" sz="3200" spc="-1" strike="noStrike">
                <a:solidFill>
                  <a:srgbClr val="4d74ab"/>
                </a:solidFill>
                <a:latin typeface="Arial"/>
                <a:ea typeface="Calibri"/>
              </a:rPr>
              <a:t>NAN® SUPREME</a:t>
            </a:r>
            <a:r>
              <a:rPr b="0" lang="uk-UA" sz="3200" spc="-1" strike="noStrike">
                <a:solidFill>
                  <a:srgbClr val="4d74ab"/>
                </a:solidFill>
                <a:latin typeface="Arial"/>
                <a:ea typeface="Calibri"/>
              </a:rPr>
              <a:t> </a:t>
            </a:r>
            <a:r>
              <a:rPr b="0" i="1" lang="en-US" sz="3200" spc="-1" strike="noStrike">
                <a:solidFill>
                  <a:srgbClr val="4d74ab"/>
                </a:solidFill>
                <a:latin typeface="Arial"/>
                <a:ea typeface="Calibri"/>
              </a:rPr>
              <a:t>PRO</a:t>
            </a:r>
            <a:r>
              <a:rPr b="0" lang="uk-UA" sz="3200" spc="-1" strike="noStrike">
                <a:solidFill>
                  <a:srgbClr val="4d74ab"/>
                </a:solidFill>
                <a:latin typeface="Arial"/>
                <a:ea typeface="Calibri"/>
              </a:rPr>
              <a:t> демонструють вплив на імунітет  дитини</a:t>
            </a:r>
            <a:endParaRPr b="0" lang="en-US" sz="3200" spc="-1" strike="noStrike">
              <a:latin typeface="Arial"/>
            </a:endParaRPr>
          </a:p>
        </p:txBody>
      </p:sp>
      <p:pic>
        <p:nvPicPr>
          <p:cNvPr id="379" name="Picture 1" descr="">
            <a:hlinkClick r:id="" action="ppaction://media"/>
          </p:cNvPr>
          <p:cNvPicPr/>
          <p:nvPr>
            <a:videoFile r:link="rId14"/>
            <p:extLst>
              <p:ext uri="{DAA4B4D4-6D71-4841-9C94-3DE7FCFB9230}">
                <p14:media r:embed="rId15"/>
              </p:ext>
            </p:extLst>
          </p:nvPr>
        </p:nvPicPr>
        <p:blipFill>
          <a:blip r:embed="rId16"/>
        </p:blipFill>
        <p:spPr>
          <a:xfrm>
            <a:off x="11366640" y="6032520"/>
            <a:ext cx="609120" cy="609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advTm="20000" p14:dur="2000"/>
    </mc:Choice>
    <mc:Fallback>
      <p:transition spd="slow" advTm="20000"/>
    </mc:Fallback>
  </mc:AlternateContent>
  <p:timing>
    <p:tnLst>
      <p:par>
        <p:cTn id="121" dur="indefinite" restart="never" nodeType="tmRoot">
          <p:childTnLst>
            <p:seq>
              <p:cTn id="122" dur="indefinite" nodeType="mainSeq"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nodeType="afterEffect" fill="hold" presetClass="mediacall">
                                  <p:stCondLst>
                                    <p:cond delay="0"/>
                                  </p:stCondLst>
                                  <p:childTnLst>
                                    <p:cmd type="call">
                                      <p:cBhvr>
                                        <p:cTn id="126" dur="1" fill="hold"/>
                                        <p:tgtEl>
                                          <p:spTgt spid="37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0" name="Picture 1" descr=""/>
          <p:cNvPicPr/>
          <p:nvPr/>
        </p:nvPicPr>
        <p:blipFill>
          <a:blip r:embed="rId1"/>
          <a:stretch/>
        </p:blipFill>
        <p:spPr>
          <a:xfrm>
            <a:off x="1127160" y="1344240"/>
            <a:ext cx="9505080" cy="4687200"/>
          </a:xfrm>
          <a:prstGeom prst="rect">
            <a:avLst/>
          </a:prstGeom>
          <a:ln w="0">
            <a:noFill/>
          </a:ln>
        </p:spPr>
      </p:pic>
      <p:sp>
        <p:nvSpPr>
          <p:cNvPr id="381" name="CustomShape 1"/>
          <p:cNvSpPr/>
          <p:nvPr/>
        </p:nvSpPr>
        <p:spPr>
          <a:xfrm>
            <a:off x="5789160" y="6210360"/>
            <a:ext cx="4367160" cy="1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uk-UA" sz="600" spc="-12" strike="noStrike">
                <a:solidFill>
                  <a:srgbClr val="b48d4c"/>
                </a:solidFill>
                <a:latin typeface="Verdana"/>
                <a:ea typeface="Verdana"/>
              </a:rPr>
              <a:t>°</a:t>
            </a:r>
            <a:r>
              <a:rPr b="0" lang="en-US" sz="600" spc="-12" strike="noStrike">
                <a:solidFill>
                  <a:srgbClr val="b48d4c"/>
                </a:solidFill>
                <a:latin typeface="Verdana"/>
                <a:ea typeface="Verdana"/>
              </a:rPr>
              <a:t> </a:t>
            </a:r>
            <a:r>
              <a:rPr b="0" lang="uk-UA" sz="600" spc="-12" strike="noStrike">
                <a:solidFill>
                  <a:srgbClr val="b48d4c"/>
                </a:solidFill>
                <a:latin typeface="Verdana"/>
                <a:ea typeface="Verdana"/>
              </a:rPr>
              <a:t>Досліджено на мініпігах.</a:t>
            </a:r>
            <a:endParaRPr b="0" lang="en-US" sz="600" spc="-1" strike="noStrike">
              <a:latin typeface="Arial"/>
            </a:endParaRPr>
          </a:p>
        </p:txBody>
      </p:sp>
      <p:sp>
        <p:nvSpPr>
          <p:cNvPr id="382" name="CustomShape 2"/>
          <p:cNvSpPr/>
          <p:nvPr/>
        </p:nvSpPr>
        <p:spPr>
          <a:xfrm>
            <a:off x="5770800" y="6316560"/>
            <a:ext cx="4691880" cy="1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600" spc="-12" strike="noStrike">
                <a:solidFill>
                  <a:srgbClr val="b48d4c"/>
                </a:solidFill>
                <a:latin typeface="Verdana"/>
                <a:ea typeface="Verdana"/>
              </a:rPr>
              <a:t>* HMOs (human  milk oligosaccharides) – </a:t>
            </a:r>
            <a:r>
              <a:rPr b="0" lang="uk-UA" sz="600" spc="-12" strike="noStrike">
                <a:solidFill>
                  <a:srgbClr val="b48d4c"/>
                </a:solidFill>
                <a:latin typeface="Verdana"/>
                <a:ea typeface="Verdana"/>
              </a:rPr>
              <a:t>олігосахариди грудного молока.</a:t>
            </a:r>
            <a:r>
              <a:rPr b="0" lang="en-US" sz="600" spc="-12" strike="noStrike">
                <a:solidFill>
                  <a:srgbClr val="b48d4c"/>
                </a:solidFill>
                <a:latin typeface="Verdana"/>
                <a:ea typeface="Verdana"/>
              </a:rPr>
              <a:t> </a:t>
            </a:r>
            <a:endParaRPr b="0" lang="en-US" sz="600" spc="-1" strike="noStrike">
              <a:latin typeface="Arial"/>
            </a:endParaRPr>
          </a:p>
        </p:txBody>
      </p:sp>
      <p:sp>
        <p:nvSpPr>
          <p:cNvPr id="383" name="CustomShape 3"/>
          <p:cNvSpPr/>
          <p:nvPr/>
        </p:nvSpPr>
        <p:spPr>
          <a:xfrm>
            <a:off x="478440" y="6118200"/>
            <a:ext cx="290052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marL="234720" indent="-234360">
              <a:lnSpc>
                <a:spcPct val="100000"/>
              </a:lnSpc>
              <a:buClr>
                <a:srgbClr val="b19942"/>
              </a:buClr>
              <a:buFont typeface="Arial"/>
              <a:buAutoNum type="arabicPeriod"/>
            </a:pPr>
            <a:r>
              <a:rPr b="0" lang="en-US" sz="600" spc="-1" strike="noStrike">
                <a:solidFill>
                  <a:srgbClr val="b19942"/>
                </a:solidFill>
                <a:latin typeface="Arial"/>
              </a:rPr>
              <a:t>Cho S, </a:t>
            </a:r>
            <a:r>
              <a:rPr b="0" i="1" lang="en-US" sz="600" spc="-1" strike="noStrike">
                <a:solidFill>
                  <a:srgbClr val="b19942"/>
                </a:solidFill>
                <a:latin typeface="Arial"/>
              </a:rPr>
              <a:t>et al</a:t>
            </a:r>
            <a:r>
              <a:rPr b="0" lang="en-US" sz="600" spc="-1" strike="noStrike">
                <a:solidFill>
                  <a:srgbClr val="b19942"/>
                </a:solidFill>
                <a:latin typeface="Arial"/>
              </a:rPr>
              <a:t>. Abstract accepted at WCPGHAN Congress 2020</a:t>
            </a:r>
            <a:endParaRPr b="0" lang="en-US" sz="600" spc="-1" strike="noStrike">
              <a:latin typeface="Arial"/>
            </a:endParaRPr>
          </a:p>
          <a:p>
            <a:pPr marL="234720" indent="-234360">
              <a:lnSpc>
                <a:spcPct val="100000"/>
              </a:lnSpc>
              <a:buClr>
                <a:srgbClr val="b19942"/>
              </a:buClr>
              <a:buFont typeface="Arial"/>
              <a:buAutoNum type="arabicPeriod"/>
            </a:pPr>
            <a:r>
              <a:rPr b="0" lang="en-US" sz="600" spc="-1" strike="noStrike">
                <a:solidFill>
                  <a:srgbClr val="b19942"/>
                </a:solidFill>
                <a:latin typeface="Arial"/>
              </a:rPr>
              <a:t>Hauser J, </a:t>
            </a:r>
            <a:r>
              <a:rPr b="0" i="1" lang="en-US" sz="600" spc="-1" strike="noStrike">
                <a:solidFill>
                  <a:srgbClr val="b19942"/>
                </a:solidFill>
                <a:latin typeface="Arial"/>
              </a:rPr>
              <a:t>et al.</a:t>
            </a:r>
            <a:r>
              <a:rPr b="0" lang="en-US" sz="600" spc="-1" strike="noStrike">
                <a:solidFill>
                  <a:srgbClr val="b19942"/>
                </a:solidFill>
                <a:latin typeface="Arial"/>
              </a:rPr>
              <a:t> Abstracts 1279 &amp; 1287 accepted at WCPGHAN Congress 2020</a:t>
            </a:r>
            <a:endParaRPr b="0" lang="en-US" sz="600" spc="-1" strike="noStrike">
              <a:latin typeface="Arial"/>
            </a:endParaRPr>
          </a:p>
          <a:p>
            <a:pPr marL="234720" indent="-234360">
              <a:lnSpc>
                <a:spcPct val="100000"/>
              </a:lnSpc>
              <a:buClr>
                <a:srgbClr val="b19942"/>
              </a:buClr>
              <a:buFont typeface="Arial"/>
              <a:buAutoNum type="arabicPeriod"/>
            </a:pPr>
            <a:r>
              <a:rPr b="0" lang="fr-FR" sz="600" spc="-1" strike="noStrike">
                <a:solidFill>
                  <a:srgbClr val="b19942"/>
                </a:solidFill>
                <a:latin typeface="Arial"/>
              </a:rPr>
              <a:t>Berger B, </a:t>
            </a:r>
            <a:r>
              <a:rPr b="0" i="1" lang="fr-FR" sz="600" spc="-1" strike="noStrike">
                <a:solidFill>
                  <a:srgbClr val="b19942"/>
                </a:solidFill>
                <a:latin typeface="Arial"/>
              </a:rPr>
              <a:t>et al</a:t>
            </a:r>
            <a:r>
              <a:rPr b="0" lang="fr-FR" sz="600" spc="-1" strike="noStrike">
                <a:solidFill>
                  <a:srgbClr val="b19942"/>
                </a:solidFill>
                <a:latin typeface="Arial"/>
              </a:rPr>
              <a:t>. mBio 2020;11(2):e03196-19</a:t>
            </a:r>
            <a:endParaRPr b="0" lang="en-US" sz="600" spc="-1" strike="noStrike">
              <a:latin typeface="Arial"/>
            </a:endParaRPr>
          </a:p>
        </p:txBody>
      </p:sp>
      <p:sp>
        <p:nvSpPr>
          <p:cNvPr id="384" name="CustomShape 4"/>
          <p:cNvSpPr/>
          <p:nvPr/>
        </p:nvSpPr>
        <p:spPr>
          <a:xfrm>
            <a:off x="3231000" y="6118200"/>
            <a:ext cx="609552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marL="234720" indent="-234360">
              <a:lnSpc>
                <a:spcPct val="100000"/>
              </a:lnSpc>
              <a:buClr>
                <a:srgbClr val="b19942"/>
              </a:buClr>
              <a:buFont typeface="Arial"/>
              <a:buAutoNum type="arabicPeriod" startAt="4"/>
            </a:pPr>
            <a:r>
              <a:rPr b="0" lang="en-US" sz="600" spc="-1" strike="noStrike">
                <a:solidFill>
                  <a:srgbClr val="b19942"/>
                </a:solidFill>
                <a:latin typeface="Arial"/>
              </a:rPr>
              <a:t>Oliveros E, </a:t>
            </a:r>
            <a:r>
              <a:rPr b="0" i="1" lang="en-US" sz="600" spc="-1" strike="noStrike">
                <a:solidFill>
                  <a:srgbClr val="b19942"/>
                </a:solidFill>
                <a:latin typeface="Arial"/>
              </a:rPr>
              <a:t>et al</a:t>
            </a:r>
            <a:r>
              <a:rPr b="0" lang="en-US" sz="600" spc="-1" strike="noStrike">
                <a:solidFill>
                  <a:srgbClr val="b19942"/>
                </a:solidFill>
                <a:latin typeface="Arial"/>
              </a:rPr>
              <a:t>. J Nutr Biochem 2016;31:20-27</a:t>
            </a:r>
            <a:endParaRPr b="0" lang="en-US" sz="600" spc="-1" strike="noStrike">
              <a:latin typeface="Arial"/>
            </a:endParaRPr>
          </a:p>
          <a:p>
            <a:pPr marL="234720" indent="-234360">
              <a:lnSpc>
                <a:spcPct val="100000"/>
              </a:lnSpc>
              <a:buClr>
                <a:srgbClr val="b19942"/>
              </a:buClr>
              <a:buFont typeface="Arial"/>
              <a:buAutoNum type="arabicPeriod" startAt="4"/>
            </a:pPr>
            <a:r>
              <a:rPr b="0" lang="en-US" sz="600" spc="-1" strike="noStrike">
                <a:solidFill>
                  <a:srgbClr val="b19942"/>
                </a:solidFill>
                <a:latin typeface="Arial"/>
              </a:rPr>
              <a:t>Rochat F, </a:t>
            </a:r>
            <a:r>
              <a:rPr b="0" i="1" lang="en-US" sz="600" spc="-1" strike="noStrike">
                <a:solidFill>
                  <a:srgbClr val="b19942"/>
                </a:solidFill>
                <a:latin typeface="Arial"/>
              </a:rPr>
              <a:t>et al</a:t>
            </a:r>
            <a:r>
              <a:rPr b="0" lang="en-US" sz="600" spc="-1" strike="noStrike">
                <a:solidFill>
                  <a:srgbClr val="b19942"/>
                </a:solidFill>
                <a:latin typeface="Arial"/>
              </a:rPr>
              <a:t>. Abstract 1431 accepted at WCPGHAN Congress  2020</a:t>
            </a:r>
            <a:endParaRPr b="0" lang="en-US" sz="600" spc="-1" strike="noStrike">
              <a:latin typeface="Arial"/>
            </a:endParaRPr>
          </a:p>
          <a:p>
            <a:pPr marL="234720" indent="-234360">
              <a:lnSpc>
                <a:spcPct val="100000"/>
              </a:lnSpc>
              <a:buClr>
                <a:srgbClr val="b19942"/>
              </a:buClr>
              <a:buFont typeface="Arial"/>
              <a:buAutoNum type="arabicPeriod" startAt="4"/>
            </a:pPr>
            <a:r>
              <a:rPr b="0" lang="en-US" sz="600" spc="-1" strike="noStrike">
                <a:solidFill>
                  <a:srgbClr val="b19942"/>
                </a:solidFill>
                <a:latin typeface="Arial"/>
              </a:rPr>
              <a:t>Bonnet N, </a:t>
            </a:r>
            <a:r>
              <a:rPr b="0" i="1" lang="en-US" sz="600" spc="-1" strike="noStrike">
                <a:solidFill>
                  <a:srgbClr val="b19942"/>
                </a:solidFill>
                <a:latin typeface="Arial"/>
              </a:rPr>
              <a:t>et al</a:t>
            </a:r>
            <a:r>
              <a:rPr b="0" lang="en-US" sz="600" spc="-1" strike="noStrike">
                <a:solidFill>
                  <a:srgbClr val="b19942"/>
                </a:solidFill>
                <a:latin typeface="Arial"/>
              </a:rPr>
              <a:t>. Abstract </a:t>
            </a:r>
            <a:r>
              <a:rPr b="0" i="1" lang="en-US" sz="600" spc="-1" strike="noStrike">
                <a:solidFill>
                  <a:srgbClr val="b19942"/>
                </a:solidFill>
                <a:latin typeface="Arial"/>
              </a:rPr>
              <a:t>accepted at ASBMR Congress 2020</a:t>
            </a:r>
            <a:endParaRPr b="0" lang="en-US" sz="600" spc="-1" strike="noStrike">
              <a:latin typeface="Arial"/>
            </a:endParaRPr>
          </a:p>
        </p:txBody>
      </p:sp>
      <p:sp>
        <p:nvSpPr>
          <p:cNvPr id="385" name="CustomShape 5"/>
          <p:cNvSpPr/>
          <p:nvPr/>
        </p:nvSpPr>
        <p:spPr>
          <a:xfrm>
            <a:off x="340200" y="282960"/>
            <a:ext cx="10292040" cy="1431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90000"/>
              </a:lnSpc>
            </a:pPr>
            <a:r>
              <a:rPr b="0" lang="uk-UA" sz="3200" spc="-1" strike="noStrike">
                <a:solidFill>
                  <a:srgbClr val="4d74ab"/>
                </a:solidFill>
                <a:latin typeface="Arial"/>
              </a:rPr>
              <a:t>Продовжуються дослідження переваг </a:t>
            </a:r>
            <a:r>
              <a:rPr b="1" lang="uk-UA" sz="3200" spc="-1" strike="noStrike">
                <a:solidFill>
                  <a:srgbClr val="b19942"/>
                </a:solidFill>
                <a:latin typeface="Arial"/>
              </a:rPr>
              <a:t>5 ОГМ</a:t>
            </a:r>
            <a:r>
              <a:rPr b="1" lang="en-US" sz="3200" spc="-1" strike="noStrike">
                <a:solidFill>
                  <a:srgbClr val="b19942"/>
                </a:solidFill>
                <a:latin typeface="Arial"/>
              </a:rPr>
              <a:t> 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90000"/>
              </a:lnSpc>
            </a:pPr>
            <a:r>
              <a:rPr b="0" lang="uk-UA" sz="3200" spc="-1" strike="noStrike">
                <a:solidFill>
                  <a:srgbClr val="4d74ab"/>
                </a:solidFill>
                <a:latin typeface="Arial"/>
              </a:rPr>
              <a:t>для здоров'я мозку, кишечника, метаболізму та кісток</a:t>
            </a:r>
            <a:endParaRPr b="0" lang="en-US" sz="3200" spc="-1" strike="noStrike">
              <a:latin typeface="Arial"/>
            </a:endParaRPr>
          </a:p>
        </p:txBody>
      </p:sp>
      <p:pic>
        <p:nvPicPr>
          <p:cNvPr id="386" name="Picture 1" descr="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r:embed="rId3"/>
              </p:ext>
            </p:extLst>
          </p:nvPr>
        </p:nvPicPr>
        <p:blipFill>
          <a:blip r:embed="rId4"/>
        </p:blipFill>
        <p:spPr>
          <a:xfrm>
            <a:off x="11366640" y="6032520"/>
            <a:ext cx="609120" cy="609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advTm="26000" p14:dur="2000"/>
    </mc:Choice>
    <mc:Fallback>
      <p:transition spd="slow" advTm="26000"/>
    </mc:Fallback>
  </mc:AlternateContent>
  <p:timing>
    <p:tnLst>
      <p:par>
        <p:cTn id="127" dur="indefinite" restart="never" nodeType="tmRoot">
          <p:childTnLst>
            <p:seq>
              <p:cTn id="128" dur="indefinite" nodeType="mainSeq"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nodeType="afterEffect" fill="hold" presetClass="mediacall">
                                  <p:stCondLst>
                                    <p:cond delay="0"/>
                                  </p:stCondLst>
                                  <p:childTnLst>
                                    <p:cmd type="call">
                                      <p:cBhvr>
                                        <p:cTn id="132" dur="1" fill="hold"/>
                                        <p:tgtEl>
                                          <p:spTgt spid="38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TextShape 1"/>
          <p:cNvSpPr txBox="1"/>
          <p:nvPr/>
        </p:nvSpPr>
        <p:spPr>
          <a:xfrm>
            <a:off x="1823400" y="120132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rmAutofit/>
          </a:bodyPr>
          <a:p>
            <a:pPr algn="ctr">
              <a:lnSpc>
                <a:spcPct val="90000"/>
              </a:lnSpc>
            </a:pPr>
            <a:r>
              <a:rPr b="1" lang="uk-UA" sz="4000" spc="-1" strike="noStrike">
                <a:solidFill>
                  <a:srgbClr val="4d74ab"/>
                </a:solidFill>
                <a:latin typeface="Arial"/>
              </a:rPr>
              <a:t>ДЯКУЮ ЗА УВАГУ!</a:t>
            </a:r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88" name="Picture 1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</p:blipFill>
        <p:spPr>
          <a:xfrm>
            <a:off x="11366640" y="6032520"/>
            <a:ext cx="609120" cy="609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advTm="11000" p14:dur="2000"/>
    </mc:Choice>
    <mc:Fallback>
      <p:transition spd="slow" advTm="11000"/>
    </mc:Fallback>
  </mc:AlternateContent>
  <p:timing>
    <p:tnLst>
      <p:par>
        <p:cTn id="133" dur="indefinite" restart="never" nodeType="tmRoot">
          <p:childTnLst>
            <p:seq>
              <p:cTn id="134" dur="indefinite" nodeType="mainSeq"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nodeType="afterEffect" fill="hold" presetClass="mediacall">
                                  <p:stCondLst>
                                    <p:cond delay="0"/>
                                  </p:stCondLst>
                                  <p:childTnLst>
                                    <p:cmd type="call">
                                      <p:cBhvr>
                                        <p:cTn id="138" dur="1" fill="hold"/>
                                        <p:tgtEl>
                                          <p:spTgt spid="38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3812</TotalTime>
  <Application>LibreOffice/7.0.4.2$Windows_X86_64 LibreOffice_project/dcf040e67528d9187c66b2379df5ea4407429775</Application>
  <AppVersion>15.0000</AppVersion>
  <Words>2051</Words>
  <Paragraphs>180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2020-04-11T19:31:59Z</dcterms:created>
  <dc:creator>userPC</dc:creator>
  <dc:description/>
  <dc:language>en-US</dc:language>
  <cp:lastModifiedBy>user</cp:lastModifiedBy>
  <cp:lastPrinted>2022-12-08T07:46:39Z</cp:lastPrinted>
  <dcterms:modified xsi:type="dcterms:W3CDTF">2022-12-08T08:20:52Z</dcterms:modified>
  <cp:revision>142</cp:revision>
  <dc:subject/>
  <dc:title>Презентация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i4>23</vt:i4>
  </property>
  <property fmtid="{D5CDD505-2E9C-101B-9397-08002B2CF9AE}" pid="3" name="MSIP_Label_1ada0a2f-b917-4d51-b0d0-d418a10c8b23_ActionId">
    <vt:lpwstr>600e8112-8dff-47b5-a8ed-7e4cd4962d06</vt:lpwstr>
  </property>
  <property fmtid="{D5CDD505-2E9C-101B-9397-08002B2CF9AE}" pid="4" name="MSIP_Label_1ada0a2f-b917-4d51-b0d0-d418a10c8b23_ContentBits">
    <vt:lpwstr>0</vt:lpwstr>
  </property>
  <property fmtid="{D5CDD505-2E9C-101B-9397-08002B2CF9AE}" pid="5" name="MSIP_Label_1ada0a2f-b917-4d51-b0d0-d418a10c8b23_Enabled">
    <vt:lpwstr>true</vt:lpwstr>
  </property>
  <property fmtid="{D5CDD505-2E9C-101B-9397-08002B2CF9AE}" pid="6" name="MSIP_Label_1ada0a2f-b917-4d51-b0d0-d418a10c8b23_Method">
    <vt:lpwstr>Standard</vt:lpwstr>
  </property>
  <property fmtid="{D5CDD505-2E9C-101B-9397-08002B2CF9AE}" pid="7" name="MSIP_Label_1ada0a2f-b917-4d51-b0d0-d418a10c8b23_Name">
    <vt:lpwstr>1ada0a2f-b917-4d51-b0d0-d418a10c8b23</vt:lpwstr>
  </property>
  <property fmtid="{D5CDD505-2E9C-101B-9397-08002B2CF9AE}" pid="8" name="MSIP_Label_1ada0a2f-b917-4d51-b0d0-d418a10c8b23_SetDate">
    <vt:lpwstr>2021-12-01T13:01:21Z</vt:lpwstr>
  </property>
  <property fmtid="{D5CDD505-2E9C-101B-9397-08002B2CF9AE}" pid="9" name="MSIP_Label_1ada0a2f-b917-4d51-b0d0-d418a10c8b23_SiteId">
    <vt:lpwstr>12a3af23-a769-4654-847f-958f3d479f4a</vt:lpwstr>
  </property>
  <property fmtid="{D5CDD505-2E9C-101B-9397-08002B2CF9AE}" pid="10" name="Notes">
    <vt:i4>6</vt:i4>
  </property>
  <property fmtid="{D5CDD505-2E9C-101B-9397-08002B2CF9AE}" pid="11" name="PresentationFormat">
    <vt:lpwstr>Широкоэкранный</vt:lpwstr>
  </property>
  <property fmtid="{D5CDD505-2E9C-101B-9397-08002B2CF9AE}" pid="12" name="Slides">
    <vt:i4>23</vt:i4>
  </property>
</Properties>
</file>